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6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7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8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9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10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1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2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3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14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15.xml" ContentType="application/vnd.openxmlformats-officedocument.theme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16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916" r:id="rId1"/>
    <p:sldMasterId id="2147485375" r:id="rId2"/>
    <p:sldMasterId id="2147485625" r:id="rId3"/>
    <p:sldMasterId id="2147485367" r:id="rId4"/>
    <p:sldMasterId id="2147485602" r:id="rId5"/>
    <p:sldMasterId id="2147485370" r:id="rId6"/>
    <p:sldMasterId id="2147485496" r:id="rId7"/>
    <p:sldMasterId id="2147485371" r:id="rId8"/>
    <p:sldMasterId id="2147485372" r:id="rId9"/>
    <p:sldMasterId id="2147485434" r:id="rId10"/>
    <p:sldMasterId id="2147485373" r:id="rId11"/>
    <p:sldMasterId id="2147485374" r:id="rId12"/>
    <p:sldMasterId id="2147485475" r:id="rId13"/>
    <p:sldMasterId id="2147485480" r:id="rId14"/>
    <p:sldMasterId id="2147485397" r:id="rId15"/>
    <p:sldMasterId id="2147485487" r:id="rId16"/>
    <p:sldMasterId id="2147485422" r:id="rId17"/>
  </p:sldMasterIdLst>
  <p:notesMasterIdLst>
    <p:notesMasterId r:id="rId237"/>
  </p:notesMasterIdLst>
  <p:handoutMasterIdLst>
    <p:handoutMasterId r:id="rId238"/>
  </p:handoutMasterIdLst>
  <p:sldIdLst>
    <p:sldId id="784" r:id="rId18"/>
    <p:sldId id="801" r:id="rId19"/>
    <p:sldId id="799" r:id="rId20"/>
    <p:sldId id="577" r:id="rId21"/>
    <p:sldId id="271" r:id="rId22"/>
    <p:sldId id="274" r:id="rId23"/>
    <p:sldId id="269" r:id="rId24"/>
    <p:sldId id="807" r:id="rId25"/>
    <p:sldId id="287" r:id="rId26"/>
    <p:sldId id="286" r:id="rId27"/>
    <p:sldId id="808" r:id="rId28"/>
    <p:sldId id="809" r:id="rId29"/>
    <p:sldId id="810" r:id="rId30"/>
    <p:sldId id="882" r:id="rId31"/>
    <p:sldId id="881" r:id="rId32"/>
    <p:sldId id="811" r:id="rId33"/>
    <p:sldId id="812" r:id="rId34"/>
    <p:sldId id="884" r:id="rId35"/>
    <p:sldId id="883" r:id="rId36"/>
    <p:sldId id="813" r:id="rId37"/>
    <p:sldId id="814" r:id="rId38"/>
    <p:sldId id="885" r:id="rId39"/>
    <p:sldId id="886" r:id="rId40"/>
    <p:sldId id="815" r:id="rId41"/>
    <p:sldId id="868" r:id="rId42"/>
    <p:sldId id="867" r:id="rId43"/>
    <p:sldId id="816" r:id="rId44"/>
    <p:sldId id="817" r:id="rId45"/>
    <p:sldId id="818" r:id="rId46"/>
    <p:sldId id="819" r:id="rId47"/>
    <p:sldId id="820" r:id="rId48"/>
    <p:sldId id="821" r:id="rId49"/>
    <p:sldId id="822" r:id="rId50"/>
    <p:sldId id="823" r:id="rId51"/>
    <p:sldId id="831" r:id="rId52"/>
    <p:sldId id="825" r:id="rId53"/>
    <p:sldId id="890" r:id="rId54"/>
    <p:sldId id="891" r:id="rId55"/>
    <p:sldId id="832" r:id="rId56"/>
    <p:sldId id="889" r:id="rId57"/>
    <p:sldId id="1213" r:id="rId58"/>
    <p:sldId id="1214" r:id="rId59"/>
    <p:sldId id="1215" r:id="rId60"/>
    <p:sldId id="892" r:id="rId61"/>
    <p:sldId id="827" r:id="rId62"/>
    <p:sldId id="828" r:id="rId63"/>
    <p:sldId id="843" r:id="rId64"/>
    <p:sldId id="893" r:id="rId65"/>
    <p:sldId id="894" r:id="rId66"/>
    <p:sldId id="1116" r:id="rId67"/>
    <p:sldId id="844" r:id="rId68"/>
    <p:sldId id="845" r:id="rId69"/>
    <p:sldId id="846" r:id="rId70"/>
    <p:sldId id="847" r:id="rId71"/>
    <p:sldId id="848" r:id="rId72"/>
    <p:sldId id="849" r:id="rId73"/>
    <p:sldId id="850" r:id="rId74"/>
    <p:sldId id="851" r:id="rId75"/>
    <p:sldId id="866" r:id="rId76"/>
    <p:sldId id="1106" r:id="rId77"/>
    <p:sldId id="1109" r:id="rId78"/>
    <p:sldId id="1108" r:id="rId79"/>
    <p:sldId id="1107" r:id="rId80"/>
    <p:sldId id="869" r:id="rId81"/>
    <p:sldId id="870" r:id="rId82"/>
    <p:sldId id="871" r:id="rId83"/>
    <p:sldId id="872" r:id="rId84"/>
    <p:sldId id="873" r:id="rId85"/>
    <p:sldId id="1212" r:id="rId86"/>
    <p:sldId id="874" r:id="rId87"/>
    <p:sldId id="875" r:id="rId88"/>
    <p:sldId id="876" r:id="rId89"/>
    <p:sldId id="877" r:id="rId90"/>
    <p:sldId id="878" r:id="rId91"/>
    <p:sldId id="879" r:id="rId92"/>
    <p:sldId id="880" r:id="rId93"/>
    <p:sldId id="895" r:id="rId94"/>
    <p:sldId id="896" r:id="rId95"/>
    <p:sldId id="1104" r:id="rId96"/>
    <p:sldId id="1105" r:id="rId97"/>
    <p:sldId id="897" r:id="rId98"/>
    <p:sldId id="900" r:id="rId99"/>
    <p:sldId id="901" r:id="rId100"/>
    <p:sldId id="902" r:id="rId101"/>
    <p:sldId id="903" r:id="rId102"/>
    <p:sldId id="904" r:id="rId103"/>
    <p:sldId id="905" r:id="rId104"/>
    <p:sldId id="899" r:id="rId105"/>
    <p:sldId id="898" r:id="rId106"/>
    <p:sldId id="906" r:id="rId107"/>
    <p:sldId id="1110" r:id="rId108"/>
    <p:sldId id="1111" r:id="rId109"/>
    <p:sldId id="1112" r:id="rId110"/>
    <p:sldId id="1113" r:id="rId111"/>
    <p:sldId id="1114" r:id="rId112"/>
    <p:sldId id="1115" r:id="rId113"/>
    <p:sldId id="1209" r:id="rId114"/>
    <p:sldId id="957" r:id="rId115"/>
    <p:sldId id="978" r:id="rId116"/>
    <p:sldId id="979" r:id="rId117"/>
    <p:sldId id="980" r:id="rId118"/>
    <p:sldId id="981" r:id="rId119"/>
    <p:sldId id="982" r:id="rId120"/>
    <p:sldId id="983" r:id="rId121"/>
    <p:sldId id="984" r:id="rId122"/>
    <p:sldId id="985" r:id="rId123"/>
    <p:sldId id="986" r:id="rId124"/>
    <p:sldId id="1117" r:id="rId125"/>
    <p:sldId id="1004" r:id="rId126"/>
    <p:sldId id="991" r:id="rId127"/>
    <p:sldId id="1008" r:id="rId128"/>
    <p:sldId id="1009" r:id="rId129"/>
    <p:sldId id="1010" r:id="rId130"/>
    <p:sldId id="1011" r:id="rId131"/>
    <p:sldId id="1015" r:id="rId132"/>
    <p:sldId id="1016" r:id="rId133"/>
    <p:sldId id="1017" r:id="rId134"/>
    <p:sldId id="1018" r:id="rId135"/>
    <p:sldId id="1019" r:id="rId136"/>
    <p:sldId id="1022" r:id="rId137"/>
    <p:sldId id="1023" r:id="rId138"/>
    <p:sldId id="1024" r:id="rId139"/>
    <p:sldId id="1025" r:id="rId140"/>
    <p:sldId id="1026" r:id="rId141"/>
    <p:sldId id="1027" r:id="rId142"/>
    <p:sldId id="1030" r:id="rId143"/>
    <p:sldId id="1031" r:id="rId144"/>
    <p:sldId id="1032" r:id="rId145"/>
    <p:sldId id="1035" r:id="rId146"/>
    <p:sldId id="1036" r:id="rId147"/>
    <p:sldId id="1037" r:id="rId148"/>
    <p:sldId id="1038" r:id="rId149"/>
    <p:sldId id="1041" r:id="rId150"/>
    <p:sldId id="1042" r:id="rId151"/>
    <p:sldId id="1216" r:id="rId152"/>
    <p:sldId id="1217" r:id="rId153"/>
    <p:sldId id="1218" r:id="rId154"/>
    <p:sldId id="1219" r:id="rId155"/>
    <p:sldId id="1220" r:id="rId156"/>
    <p:sldId id="1221" r:id="rId157"/>
    <p:sldId id="1043" r:id="rId158"/>
    <p:sldId id="1222" r:id="rId159"/>
    <p:sldId id="1223" r:id="rId160"/>
    <p:sldId id="1224" r:id="rId161"/>
    <p:sldId id="1046" r:id="rId162"/>
    <p:sldId id="1047" r:id="rId163"/>
    <p:sldId id="1048" r:id="rId164"/>
    <p:sldId id="1049" r:id="rId165"/>
    <p:sldId id="1052" r:id="rId166"/>
    <p:sldId id="1053" r:id="rId167"/>
    <p:sldId id="1054" r:id="rId168"/>
    <p:sldId id="1055" r:id="rId169"/>
    <p:sldId id="1056" r:id="rId170"/>
    <p:sldId id="1057" r:id="rId171"/>
    <p:sldId id="1060" r:id="rId172"/>
    <p:sldId id="1061" r:id="rId173"/>
    <p:sldId id="1062" r:id="rId174"/>
    <p:sldId id="1063" r:id="rId175"/>
    <p:sldId id="1064" r:id="rId176"/>
    <p:sldId id="1069" r:id="rId177"/>
    <p:sldId id="1070" r:id="rId178"/>
    <p:sldId id="1071" r:id="rId179"/>
    <p:sldId id="1285" r:id="rId180"/>
    <p:sldId id="1286" r:id="rId181"/>
    <p:sldId id="1287" r:id="rId182"/>
    <p:sldId id="1288" r:id="rId183"/>
    <p:sldId id="1289" r:id="rId184"/>
    <p:sldId id="1072" r:id="rId185"/>
    <p:sldId id="1073" r:id="rId186"/>
    <p:sldId id="1290" r:id="rId187"/>
    <p:sldId id="1077" r:id="rId188"/>
    <p:sldId id="1291" r:id="rId189"/>
    <p:sldId id="1292" r:id="rId190"/>
    <p:sldId id="1078" r:id="rId191"/>
    <p:sldId id="1293" r:id="rId192"/>
    <p:sldId id="1299" r:id="rId193"/>
    <p:sldId id="1300" r:id="rId194"/>
    <p:sldId id="1082" r:id="rId195"/>
    <p:sldId id="1083" r:id="rId196"/>
    <p:sldId id="1084" r:id="rId197"/>
    <p:sldId id="1085" r:id="rId198"/>
    <p:sldId id="1210" r:id="rId199"/>
    <p:sldId id="1088" r:id="rId200"/>
    <p:sldId id="1089" r:id="rId201"/>
    <p:sldId id="1090" r:id="rId202"/>
    <p:sldId id="1091" r:id="rId203"/>
    <p:sldId id="1092" r:id="rId204"/>
    <p:sldId id="829" r:id="rId205"/>
    <p:sldId id="830" r:id="rId206"/>
    <p:sldId id="833" r:id="rId207"/>
    <p:sldId id="834" r:id="rId208"/>
    <p:sldId id="835" r:id="rId209"/>
    <p:sldId id="836" r:id="rId210"/>
    <p:sldId id="888" r:id="rId211"/>
    <p:sldId id="887" r:id="rId212"/>
    <p:sldId id="837" r:id="rId213"/>
    <p:sldId id="842" r:id="rId214"/>
    <p:sldId id="841" r:id="rId215"/>
    <p:sldId id="838" r:id="rId216"/>
    <p:sldId id="839" r:id="rId217"/>
    <p:sldId id="840" r:id="rId218"/>
    <p:sldId id="853" r:id="rId219"/>
    <p:sldId id="854" r:id="rId220"/>
    <p:sldId id="1093" r:id="rId221"/>
    <p:sldId id="1094" r:id="rId222"/>
    <p:sldId id="1095" r:id="rId223"/>
    <p:sldId id="1096" r:id="rId224"/>
    <p:sldId id="1097" r:id="rId225"/>
    <p:sldId id="1098" r:id="rId226"/>
    <p:sldId id="1099" r:id="rId227"/>
    <p:sldId id="1100" r:id="rId228"/>
    <p:sldId id="1101" r:id="rId229"/>
    <p:sldId id="1102" r:id="rId230"/>
    <p:sldId id="1103" r:id="rId231"/>
    <p:sldId id="1211" r:id="rId232"/>
    <p:sldId id="805" r:id="rId233"/>
    <p:sldId id="806" r:id="rId234"/>
    <p:sldId id="279" r:id="rId235"/>
    <p:sldId id="266" r:id="rId236"/>
  </p:sldIdLst>
  <p:sldSz cx="12192000" cy="6858000"/>
  <p:notesSz cx="6858000" cy="9144000"/>
  <p:embeddedFontLst>
    <p:embeddedFont>
      <p:font typeface="Roboto" panose="02000000000000000000" pitchFamily="2" charset="0"/>
      <p:regular r:id="rId239"/>
      <p:bold r:id="rId240"/>
      <p:italic r:id="rId241"/>
      <p:boldItalic r:id="rId242"/>
    </p:embeddedFont>
    <p:embeddedFont>
      <p:font typeface="Roboto Light" panose="02000000000000000000" pitchFamily="2" charset="0"/>
      <p:regular r:id="rId243"/>
      <p:italic r:id="rId244"/>
    </p:embeddedFont>
    <p:embeddedFont>
      <p:font typeface="Roboto Slab" pitchFamily="2" charset="0"/>
      <p:regular r:id="rId245"/>
      <p:bold r:id="rId246"/>
      <p:italic r:id="rId247"/>
      <p:boldItalic r:id="rId248"/>
    </p:embeddedFont>
    <p:embeddedFont>
      <p:font typeface="Roboto Thin" panose="02000000000000000000" pitchFamily="2" charset="0"/>
      <p:regular r:id="rId249"/>
      <p:italic r:id="rId250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8EFC5175-37CA-478B-B42E-EB68A2CF4783}">
          <p14:sldIdLst>
            <p14:sldId id="784"/>
            <p14:sldId id="801"/>
            <p14:sldId id="799"/>
            <p14:sldId id="577"/>
          </p14:sldIdLst>
        </p14:section>
        <p14:section name="Informacje ogólne" id="{6D908F0F-813A-4D75-A8D6-79969260883D}">
          <p14:sldIdLst>
            <p14:sldId id="271"/>
            <p14:sldId id="274"/>
            <p14:sldId id="269"/>
            <p14:sldId id="807"/>
          </p14:sldIdLst>
        </p14:section>
        <p14:section name="Wprowadzenie" id="{7528634D-A28C-4A47-8CAA-2AB251570021}">
          <p14:sldIdLst>
            <p14:sldId id="287"/>
            <p14:sldId id="286"/>
            <p14:sldId id="808"/>
          </p14:sldIdLst>
        </p14:section>
        <p14:section name="Przygotowanie środowiska" id="{C5D55F41-082A-4458-83AF-9147E7646AFE}">
          <p14:sldIdLst>
            <p14:sldId id="809"/>
            <p14:sldId id="810"/>
            <p14:sldId id="882"/>
            <p14:sldId id="881"/>
            <p14:sldId id="811"/>
            <p14:sldId id="812"/>
            <p14:sldId id="884"/>
            <p14:sldId id="883"/>
            <p14:sldId id="813"/>
            <p14:sldId id="814"/>
            <p14:sldId id="885"/>
            <p14:sldId id="886"/>
          </p14:sldIdLst>
        </p14:section>
        <p14:section name="Podstawowe pojęcia statystyczne" id="{DF34AD98-B167-4981-AA77-2FA312EAC1FF}">
          <p14:sldIdLst>
            <p14:sldId id="815"/>
            <p14:sldId id="868"/>
            <p14:sldId id="867"/>
            <p14:sldId id="816"/>
            <p14:sldId id="817"/>
            <p14:sldId id="818"/>
            <p14:sldId id="819"/>
            <p14:sldId id="820"/>
            <p14:sldId id="821"/>
            <p14:sldId id="822"/>
            <p14:sldId id="823"/>
            <p14:sldId id="831"/>
            <p14:sldId id="825"/>
            <p14:sldId id="890"/>
            <p14:sldId id="891"/>
            <p14:sldId id="832"/>
            <p14:sldId id="889"/>
            <p14:sldId id="1213"/>
            <p14:sldId id="1214"/>
            <p14:sldId id="1215"/>
          </p14:sldIdLst>
        </p14:section>
        <p14:section name="Podstawowe miary rozkładu" id="{2CA30BC8-3F4E-400A-9C46-5F8917FF882E}">
          <p14:sldIdLst>
            <p14:sldId id="892"/>
            <p14:sldId id="827"/>
            <p14:sldId id="828"/>
            <p14:sldId id="843"/>
            <p14:sldId id="893"/>
            <p14:sldId id="894"/>
            <p14:sldId id="1116"/>
            <p14:sldId id="844"/>
            <p14:sldId id="845"/>
            <p14:sldId id="846"/>
            <p14:sldId id="847"/>
            <p14:sldId id="848"/>
            <p14:sldId id="849"/>
            <p14:sldId id="850"/>
            <p14:sldId id="851"/>
          </p14:sldIdLst>
        </p14:section>
        <p14:section name="Warsztat" id="{59F33791-34E9-4EAE-8E4D-DB4818402324}">
          <p14:sldIdLst/>
        </p14:section>
        <p14:section name="Python - wybrane elementy" id="{E5C1F4DD-9390-4955-97D8-6CD99C89D57D}">
          <p14:sldIdLst>
            <p14:sldId id="866"/>
            <p14:sldId id="1106"/>
            <p14:sldId id="1109"/>
            <p14:sldId id="1108"/>
            <p14:sldId id="1107"/>
            <p14:sldId id="869"/>
            <p14:sldId id="870"/>
            <p14:sldId id="871"/>
            <p14:sldId id="872"/>
            <p14:sldId id="873"/>
            <p14:sldId id="1212"/>
            <p14:sldId id="874"/>
            <p14:sldId id="875"/>
            <p14:sldId id="876"/>
            <p14:sldId id="877"/>
            <p14:sldId id="878"/>
            <p14:sldId id="879"/>
            <p14:sldId id="880"/>
            <p14:sldId id="895"/>
            <p14:sldId id="896"/>
            <p14:sldId id="1104"/>
            <p14:sldId id="1105"/>
            <p14:sldId id="897"/>
            <p14:sldId id="900"/>
            <p14:sldId id="901"/>
            <p14:sldId id="902"/>
            <p14:sldId id="903"/>
            <p14:sldId id="904"/>
            <p14:sldId id="905"/>
            <p14:sldId id="899"/>
            <p14:sldId id="898"/>
            <p14:sldId id="906"/>
            <p14:sldId id="1110"/>
            <p14:sldId id="1111"/>
            <p14:sldId id="1112"/>
            <p14:sldId id="1113"/>
            <p14:sldId id="1114"/>
            <p14:sldId id="1115"/>
          </p14:sldIdLst>
        </p14:section>
        <p14:section name="Warsztat" id="{D5483A4E-3D24-4DD8-979C-CEA2160C2D5A}">
          <p14:sldIdLst>
            <p14:sldId id="1209"/>
          </p14:sldIdLst>
        </p14:section>
        <p14:section name="Analiza z NumPy i Pandas" id="{D2A72E54-FE8B-417C-9E32-8DD25D97260C}">
          <p14:sldIdLst>
            <p14:sldId id="957"/>
            <p14:sldId id="978"/>
            <p14:sldId id="979"/>
            <p14:sldId id="980"/>
            <p14:sldId id="981"/>
            <p14:sldId id="982"/>
            <p14:sldId id="983"/>
            <p14:sldId id="984"/>
            <p14:sldId id="985"/>
            <p14:sldId id="986"/>
            <p14:sldId id="1117"/>
            <p14:sldId id="1004"/>
            <p14:sldId id="991"/>
            <p14:sldId id="1008"/>
            <p14:sldId id="1009"/>
            <p14:sldId id="1010"/>
            <p14:sldId id="1011"/>
            <p14:sldId id="1015"/>
            <p14:sldId id="1016"/>
            <p14:sldId id="1017"/>
            <p14:sldId id="1018"/>
            <p14:sldId id="1019"/>
            <p14:sldId id="1022"/>
            <p14:sldId id="1023"/>
            <p14:sldId id="1024"/>
            <p14:sldId id="1025"/>
            <p14:sldId id="1026"/>
            <p14:sldId id="1027"/>
            <p14:sldId id="1030"/>
            <p14:sldId id="1031"/>
            <p14:sldId id="1032"/>
            <p14:sldId id="1035"/>
            <p14:sldId id="1036"/>
            <p14:sldId id="1037"/>
            <p14:sldId id="1038"/>
            <p14:sldId id="1041"/>
            <p14:sldId id="1042"/>
            <p14:sldId id="1216"/>
            <p14:sldId id="1217"/>
            <p14:sldId id="1218"/>
            <p14:sldId id="1219"/>
            <p14:sldId id="1220"/>
            <p14:sldId id="1221"/>
            <p14:sldId id="1043"/>
            <p14:sldId id="1222"/>
            <p14:sldId id="1223"/>
            <p14:sldId id="1224"/>
            <p14:sldId id="1046"/>
            <p14:sldId id="1047"/>
            <p14:sldId id="1048"/>
            <p14:sldId id="1049"/>
            <p14:sldId id="1052"/>
            <p14:sldId id="1053"/>
            <p14:sldId id="1054"/>
            <p14:sldId id="1055"/>
            <p14:sldId id="1056"/>
            <p14:sldId id="1057"/>
            <p14:sldId id="1060"/>
            <p14:sldId id="1061"/>
            <p14:sldId id="1062"/>
            <p14:sldId id="1063"/>
            <p14:sldId id="1064"/>
            <p14:sldId id="1069"/>
            <p14:sldId id="1070"/>
            <p14:sldId id="1071"/>
            <p14:sldId id="1285"/>
            <p14:sldId id="1286"/>
            <p14:sldId id="1287"/>
            <p14:sldId id="1288"/>
            <p14:sldId id="1289"/>
            <p14:sldId id="1072"/>
            <p14:sldId id="1073"/>
            <p14:sldId id="1290"/>
            <p14:sldId id="1077"/>
            <p14:sldId id="1291"/>
            <p14:sldId id="1292"/>
            <p14:sldId id="1078"/>
            <p14:sldId id="1293"/>
            <p14:sldId id="1299"/>
            <p14:sldId id="1300"/>
            <p14:sldId id="1082"/>
            <p14:sldId id="1083"/>
            <p14:sldId id="1084"/>
            <p14:sldId id="1085"/>
          </p14:sldIdLst>
        </p14:section>
        <p14:section name="Warsztat" id="{B4715971-CB28-4932-A45F-A492F82D4A94}">
          <p14:sldIdLst>
            <p14:sldId id="1210"/>
          </p14:sldIdLst>
        </p14:section>
        <p14:section name="Wizualizacja Danych z Matplotlib i Seaborn" id="{886310AB-F98B-45CB-88EC-35A465A6308D}">
          <p14:sldIdLst>
            <p14:sldId id="1088"/>
            <p14:sldId id="1089"/>
            <p14:sldId id="1090"/>
            <p14:sldId id="1091"/>
            <p14:sldId id="1092"/>
            <p14:sldId id="829"/>
            <p14:sldId id="830"/>
            <p14:sldId id="833"/>
            <p14:sldId id="834"/>
            <p14:sldId id="835"/>
            <p14:sldId id="836"/>
            <p14:sldId id="888"/>
            <p14:sldId id="887"/>
            <p14:sldId id="837"/>
            <p14:sldId id="842"/>
            <p14:sldId id="841"/>
            <p14:sldId id="838"/>
            <p14:sldId id="839"/>
            <p14:sldId id="840"/>
            <p14:sldId id="853"/>
            <p14:sldId id="854"/>
            <p14:sldId id="1093"/>
            <p14:sldId id="1094"/>
            <p14:sldId id="1095"/>
            <p14:sldId id="1096"/>
            <p14:sldId id="1097"/>
            <p14:sldId id="1098"/>
            <p14:sldId id="1099"/>
            <p14:sldId id="1100"/>
            <p14:sldId id="1101"/>
            <p14:sldId id="1102"/>
            <p14:sldId id="1103"/>
          </p14:sldIdLst>
        </p14:section>
        <p14:section name="Warsztat" id="{F961B51E-031D-40C4-BD3E-A9B7A5E68B3D}">
          <p14:sldIdLst>
            <p14:sldId id="1211"/>
          </p14:sldIdLst>
        </p14:section>
        <p14:section name="Zakończenie" id="{6B14623D-6195-42EC-A525-C55C54982827}">
          <p14:sldIdLst>
            <p14:sldId id="805"/>
            <p14:sldId id="806"/>
            <p14:sldId id="279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minik Pietruszka" initials="DP" lastIdx="1" clrIdx="0">
    <p:extLst>
      <p:ext uri="{19B8F6BF-5375-455C-9EA6-DF929625EA0E}">
        <p15:presenceInfo xmlns:p15="http://schemas.microsoft.com/office/powerpoint/2012/main" userId="Dominik Pietruszka" providerId="None"/>
      </p:ext>
    </p:extLst>
  </p:cmAuthor>
  <p:cmAuthor id="2" name="Marek Jeleśniański" initials="MJ" lastIdx="1" clrIdx="1">
    <p:extLst>
      <p:ext uri="{19B8F6BF-5375-455C-9EA6-DF929625EA0E}">
        <p15:presenceInfo xmlns:p15="http://schemas.microsoft.com/office/powerpoint/2012/main" userId="7b34cc3e0d3be3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D3F3"/>
    <a:srgbClr val="DEE2F8"/>
    <a:srgbClr val="F2F2F2"/>
    <a:srgbClr val="9DD023"/>
    <a:srgbClr val="001C35"/>
    <a:srgbClr val="006BCD"/>
    <a:srgbClr val="F3F1F2"/>
    <a:srgbClr val="EEEFFC"/>
    <a:srgbClr val="E2FEF8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Styl pośredni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tyl jasny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33" autoAdjust="0"/>
    <p:restoredTop sz="97660" autoAdjust="0"/>
  </p:normalViewPr>
  <p:slideViewPr>
    <p:cSldViewPr snapToObjects="1">
      <p:cViewPr varScale="1">
        <p:scale>
          <a:sx n="113" d="100"/>
          <a:sy n="113" d="100"/>
        </p:scale>
        <p:origin x="192" y="114"/>
      </p:cViewPr>
      <p:guideLst/>
    </p:cSldViewPr>
  </p:slideViewPr>
  <p:outlineViewPr>
    <p:cViewPr>
      <p:scale>
        <a:sx n="33" d="100"/>
        <a:sy n="33" d="100"/>
      </p:scale>
      <p:origin x="0" y="-28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35634"/>
    </p:cViewPr>
  </p:sorterViewPr>
  <p:notesViewPr>
    <p:cSldViewPr snapToObjects="1" showGuides="1">
      <p:cViewPr varScale="1">
        <p:scale>
          <a:sx n="155" d="100"/>
          <a:sy n="155" d="100"/>
        </p:scale>
        <p:origin x="498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0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63" Type="http://schemas.openxmlformats.org/officeDocument/2006/relationships/slide" Target="slides/slide46.xml"/><Relationship Id="rId84" Type="http://schemas.openxmlformats.org/officeDocument/2006/relationships/slide" Target="slides/slide67.xml"/><Relationship Id="rId138" Type="http://schemas.openxmlformats.org/officeDocument/2006/relationships/slide" Target="slides/slide121.xml"/><Relationship Id="rId159" Type="http://schemas.openxmlformats.org/officeDocument/2006/relationships/slide" Target="slides/slide142.xml"/><Relationship Id="rId170" Type="http://schemas.openxmlformats.org/officeDocument/2006/relationships/slide" Target="slides/slide153.xml"/><Relationship Id="rId191" Type="http://schemas.openxmlformats.org/officeDocument/2006/relationships/slide" Target="slides/slide174.xml"/><Relationship Id="rId205" Type="http://schemas.openxmlformats.org/officeDocument/2006/relationships/slide" Target="slides/slide188.xml"/><Relationship Id="rId226" Type="http://schemas.openxmlformats.org/officeDocument/2006/relationships/slide" Target="slides/slide209.xml"/><Relationship Id="rId247" Type="http://schemas.openxmlformats.org/officeDocument/2006/relationships/font" Target="fonts/font9.fntdata"/><Relationship Id="rId107" Type="http://schemas.openxmlformats.org/officeDocument/2006/relationships/slide" Target="slides/slide90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5.xml"/><Relationship Id="rId53" Type="http://schemas.openxmlformats.org/officeDocument/2006/relationships/slide" Target="slides/slide36.xml"/><Relationship Id="rId74" Type="http://schemas.openxmlformats.org/officeDocument/2006/relationships/slide" Target="slides/slide57.xml"/><Relationship Id="rId128" Type="http://schemas.openxmlformats.org/officeDocument/2006/relationships/slide" Target="slides/slide111.xml"/><Relationship Id="rId149" Type="http://schemas.openxmlformats.org/officeDocument/2006/relationships/slide" Target="slides/slide132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8.xml"/><Relationship Id="rId160" Type="http://schemas.openxmlformats.org/officeDocument/2006/relationships/slide" Target="slides/slide143.xml"/><Relationship Id="rId181" Type="http://schemas.openxmlformats.org/officeDocument/2006/relationships/slide" Target="slides/slide164.xml"/><Relationship Id="rId216" Type="http://schemas.openxmlformats.org/officeDocument/2006/relationships/slide" Target="slides/slide199.xml"/><Relationship Id="rId237" Type="http://schemas.openxmlformats.org/officeDocument/2006/relationships/notesMaster" Target="notesMasters/notesMaster1.xml"/><Relationship Id="rId22" Type="http://schemas.openxmlformats.org/officeDocument/2006/relationships/slide" Target="slides/slide5.xml"/><Relationship Id="rId43" Type="http://schemas.openxmlformats.org/officeDocument/2006/relationships/slide" Target="slides/slide26.xml"/><Relationship Id="rId64" Type="http://schemas.openxmlformats.org/officeDocument/2006/relationships/slide" Target="slides/slide47.xml"/><Relationship Id="rId118" Type="http://schemas.openxmlformats.org/officeDocument/2006/relationships/slide" Target="slides/slide101.xml"/><Relationship Id="rId139" Type="http://schemas.openxmlformats.org/officeDocument/2006/relationships/slide" Target="slides/slide122.xml"/><Relationship Id="rId85" Type="http://schemas.openxmlformats.org/officeDocument/2006/relationships/slide" Target="slides/slide68.xml"/><Relationship Id="rId150" Type="http://schemas.openxmlformats.org/officeDocument/2006/relationships/slide" Target="slides/slide133.xml"/><Relationship Id="rId171" Type="http://schemas.openxmlformats.org/officeDocument/2006/relationships/slide" Target="slides/slide154.xml"/><Relationship Id="rId192" Type="http://schemas.openxmlformats.org/officeDocument/2006/relationships/slide" Target="slides/slide175.xml"/><Relationship Id="rId206" Type="http://schemas.openxmlformats.org/officeDocument/2006/relationships/slide" Target="slides/slide189.xml"/><Relationship Id="rId227" Type="http://schemas.openxmlformats.org/officeDocument/2006/relationships/slide" Target="slides/slide210.xml"/><Relationship Id="rId248" Type="http://schemas.openxmlformats.org/officeDocument/2006/relationships/font" Target="fonts/font10.fntdata"/><Relationship Id="rId12" Type="http://schemas.openxmlformats.org/officeDocument/2006/relationships/slideMaster" Target="slideMasters/slideMaster12.xml"/><Relationship Id="rId33" Type="http://schemas.openxmlformats.org/officeDocument/2006/relationships/slide" Target="slides/slide16.xml"/><Relationship Id="rId108" Type="http://schemas.openxmlformats.org/officeDocument/2006/relationships/slide" Target="slides/slide91.xml"/><Relationship Id="rId129" Type="http://schemas.openxmlformats.org/officeDocument/2006/relationships/slide" Target="slides/slide112.xml"/><Relationship Id="rId54" Type="http://schemas.openxmlformats.org/officeDocument/2006/relationships/slide" Target="slides/slide37.xml"/><Relationship Id="rId70" Type="http://schemas.openxmlformats.org/officeDocument/2006/relationships/slide" Target="slides/slide53.xml"/><Relationship Id="rId75" Type="http://schemas.openxmlformats.org/officeDocument/2006/relationships/slide" Target="slides/slide58.xml"/><Relationship Id="rId91" Type="http://schemas.openxmlformats.org/officeDocument/2006/relationships/slide" Target="slides/slide74.xml"/><Relationship Id="rId96" Type="http://schemas.openxmlformats.org/officeDocument/2006/relationships/slide" Target="slides/slide79.xml"/><Relationship Id="rId140" Type="http://schemas.openxmlformats.org/officeDocument/2006/relationships/slide" Target="slides/slide123.xml"/><Relationship Id="rId145" Type="http://schemas.openxmlformats.org/officeDocument/2006/relationships/slide" Target="slides/slide128.xml"/><Relationship Id="rId161" Type="http://schemas.openxmlformats.org/officeDocument/2006/relationships/slide" Target="slides/slide144.xml"/><Relationship Id="rId166" Type="http://schemas.openxmlformats.org/officeDocument/2006/relationships/slide" Target="slides/slide149.xml"/><Relationship Id="rId182" Type="http://schemas.openxmlformats.org/officeDocument/2006/relationships/slide" Target="slides/slide165.xml"/><Relationship Id="rId187" Type="http://schemas.openxmlformats.org/officeDocument/2006/relationships/slide" Target="slides/slide170.xml"/><Relationship Id="rId217" Type="http://schemas.openxmlformats.org/officeDocument/2006/relationships/slide" Target="slides/slide20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12" Type="http://schemas.openxmlformats.org/officeDocument/2006/relationships/slide" Target="slides/slide195.xml"/><Relationship Id="rId233" Type="http://schemas.openxmlformats.org/officeDocument/2006/relationships/slide" Target="slides/slide216.xml"/><Relationship Id="rId238" Type="http://schemas.openxmlformats.org/officeDocument/2006/relationships/handoutMaster" Target="handoutMasters/handoutMaster1.xml"/><Relationship Id="rId254" Type="http://schemas.openxmlformats.org/officeDocument/2006/relationships/theme" Target="theme/theme1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49" Type="http://schemas.openxmlformats.org/officeDocument/2006/relationships/slide" Target="slides/slide32.xml"/><Relationship Id="rId114" Type="http://schemas.openxmlformats.org/officeDocument/2006/relationships/slide" Target="slides/slide97.xml"/><Relationship Id="rId119" Type="http://schemas.openxmlformats.org/officeDocument/2006/relationships/slide" Target="slides/slide102.xml"/><Relationship Id="rId44" Type="http://schemas.openxmlformats.org/officeDocument/2006/relationships/slide" Target="slides/slide27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81" Type="http://schemas.openxmlformats.org/officeDocument/2006/relationships/slide" Target="slides/slide64.xml"/><Relationship Id="rId86" Type="http://schemas.openxmlformats.org/officeDocument/2006/relationships/slide" Target="slides/slide69.xml"/><Relationship Id="rId130" Type="http://schemas.openxmlformats.org/officeDocument/2006/relationships/slide" Target="slides/slide113.xml"/><Relationship Id="rId135" Type="http://schemas.openxmlformats.org/officeDocument/2006/relationships/slide" Target="slides/slide118.xml"/><Relationship Id="rId151" Type="http://schemas.openxmlformats.org/officeDocument/2006/relationships/slide" Target="slides/slide134.xml"/><Relationship Id="rId156" Type="http://schemas.openxmlformats.org/officeDocument/2006/relationships/slide" Target="slides/slide139.xml"/><Relationship Id="rId177" Type="http://schemas.openxmlformats.org/officeDocument/2006/relationships/slide" Target="slides/slide160.xml"/><Relationship Id="rId198" Type="http://schemas.openxmlformats.org/officeDocument/2006/relationships/slide" Target="slides/slide181.xml"/><Relationship Id="rId172" Type="http://schemas.openxmlformats.org/officeDocument/2006/relationships/slide" Target="slides/slide155.xml"/><Relationship Id="rId193" Type="http://schemas.openxmlformats.org/officeDocument/2006/relationships/slide" Target="slides/slide176.xml"/><Relationship Id="rId202" Type="http://schemas.openxmlformats.org/officeDocument/2006/relationships/slide" Target="slides/slide185.xml"/><Relationship Id="rId207" Type="http://schemas.openxmlformats.org/officeDocument/2006/relationships/slide" Target="slides/slide190.xml"/><Relationship Id="rId223" Type="http://schemas.openxmlformats.org/officeDocument/2006/relationships/slide" Target="slides/slide206.xml"/><Relationship Id="rId228" Type="http://schemas.openxmlformats.org/officeDocument/2006/relationships/slide" Target="slides/slide211.xml"/><Relationship Id="rId244" Type="http://schemas.openxmlformats.org/officeDocument/2006/relationships/font" Target="fonts/font6.fntdata"/><Relationship Id="rId249" Type="http://schemas.openxmlformats.org/officeDocument/2006/relationships/font" Target="fonts/font11.fntdata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109" Type="http://schemas.openxmlformats.org/officeDocument/2006/relationships/slide" Target="slides/slide9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76" Type="http://schemas.openxmlformats.org/officeDocument/2006/relationships/slide" Target="slides/slide59.xml"/><Relationship Id="rId97" Type="http://schemas.openxmlformats.org/officeDocument/2006/relationships/slide" Target="slides/slide80.xml"/><Relationship Id="rId104" Type="http://schemas.openxmlformats.org/officeDocument/2006/relationships/slide" Target="slides/slide87.xml"/><Relationship Id="rId120" Type="http://schemas.openxmlformats.org/officeDocument/2006/relationships/slide" Target="slides/slide103.xml"/><Relationship Id="rId125" Type="http://schemas.openxmlformats.org/officeDocument/2006/relationships/slide" Target="slides/slide108.xml"/><Relationship Id="rId141" Type="http://schemas.openxmlformats.org/officeDocument/2006/relationships/slide" Target="slides/slide124.xml"/><Relationship Id="rId146" Type="http://schemas.openxmlformats.org/officeDocument/2006/relationships/slide" Target="slides/slide129.xml"/><Relationship Id="rId167" Type="http://schemas.openxmlformats.org/officeDocument/2006/relationships/slide" Target="slides/slide150.xml"/><Relationship Id="rId188" Type="http://schemas.openxmlformats.org/officeDocument/2006/relationships/slide" Target="slides/slide17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4.xml"/><Relationship Id="rId92" Type="http://schemas.openxmlformats.org/officeDocument/2006/relationships/slide" Target="slides/slide75.xml"/><Relationship Id="rId162" Type="http://schemas.openxmlformats.org/officeDocument/2006/relationships/slide" Target="slides/slide145.xml"/><Relationship Id="rId183" Type="http://schemas.openxmlformats.org/officeDocument/2006/relationships/slide" Target="slides/slide166.xml"/><Relationship Id="rId213" Type="http://schemas.openxmlformats.org/officeDocument/2006/relationships/slide" Target="slides/slide196.xml"/><Relationship Id="rId218" Type="http://schemas.openxmlformats.org/officeDocument/2006/relationships/slide" Target="slides/slide201.xml"/><Relationship Id="rId234" Type="http://schemas.openxmlformats.org/officeDocument/2006/relationships/slide" Target="slides/slide217.xml"/><Relationship Id="rId239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50" Type="http://schemas.openxmlformats.org/officeDocument/2006/relationships/font" Target="fonts/font12.fntdata"/><Relationship Id="rId255" Type="http://schemas.openxmlformats.org/officeDocument/2006/relationships/tableStyles" Target="tableStyles.xml"/><Relationship Id="rId24" Type="http://schemas.openxmlformats.org/officeDocument/2006/relationships/slide" Target="slides/slide7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66" Type="http://schemas.openxmlformats.org/officeDocument/2006/relationships/slide" Target="slides/slide49.xml"/><Relationship Id="rId87" Type="http://schemas.openxmlformats.org/officeDocument/2006/relationships/slide" Target="slides/slide70.xml"/><Relationship Id="rId110" Type="http://schemas.openxmlformats.org/officeDocument/2006/relationships/slide" Target="slides/slide93.xml"/><Relationship Id="rId115" Type="http://schemas.openxmlformats.org/officeDocument/2006/relationships/slide" Target="slides/slide98.xml"/><Relationship Id="rId131" Type="http://schemas.openxmlformats.org/officeDocument/2006/relationships/slide" Target="slides/slide114.xml"/><Relationship Id="rId136" Type="http://schemas.openxmlformats.org/officeDocument/2006/relationships/slide" Target="slides/slide119.xml"/><Relationship Id="rId157" Type="http://schemas.openxmlformats.org/officeDocument/2006/relationships/slide" Target="slides/slide140.xml"/><Relationship Id="rId178" Type="http://schemas.openxmlformats.org/officeDocument/2006/relationships/slide" Target="slides/slide161.xml"/><Relationship Id="rId61" Type="http://schemas.openxmlformats.org/officeDocument/2006/relationships/slide" Target="slides/slide44.xml"/><Relationship Id="rId82" Type="http://schemas.openxmlformats.org/officeDocument/2006/relationships/slide" Target="slides/slide65.xml"/><Relationship Id="rId152" Type="http://schemas.openxmlformats.org/officeDocument/2006/relationships/slide" Target="slides/slide135.xml"/><Relationship Id="rId173" Type="http://schemas.openxmlformats.org/officeDocument/2006/relationships/slide" Target="slides/slide156.xml"/><Relationship Id="rId194" Type="http://schemas.openxmlformats.org/officeDocument/2006/relationships/slide" Target="slides/slide177.xml"/><Relationship Id="rId199" Type="http://schemas.openxmlformats.org/officeDocument/2006/relationships/slide" Target="slides/slide182.xml"/><Relationship Id="rId203" Type="http://schemas.openxmlformats.org/officeDocument/2006/relationships/slide" Target="slides/slide186.xml"/><Relationship Id="rId208" Type="http://schemas.openxmlformats.org/officeDocument/2006/relationships/slide" Target="slides/slide191.xml"/><Relationship Id="rId229" Type="http://schemas.openxmlformats.org/officeDocument/2006/relationships/slide" Target="slides/slide212.xml"/><Relationship Id="rId19" Type="http://schemas.openxmlformats.org/officeDocument/2006/relationships/slide" Target="slides/slide2.xml"/><Relationship Id="rId224" Type="http://schemas.openxmlformats.org/officeDocument/2006/relationships/slide" Target="slides/slide207.xml"/><Relationship Id="rId240" Type="http://schemas.openxmlformats.org/officeDocument/2006/relationships/font" Target="fonts/font2.fntdata"/><Relationship Id="rId245" Type="http://schemas.openxmlformats.org/officeDocument/2006/relationships/font" Target="fonts/font7.fntdata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56" Type="http://schemas.openxmlformats.org/officeDocument/2006/relationships/slide" Target="slides/slide39.xml"/><Relationship Id="rId77" Type="http://schemas.openxmlformats.org/officeDocument/2006/relationships/slide" Target="slides/slide60.xml"/><Relationship Id="rId100" Type="http://schemas.openxmlformats.org/officeDocument/2006/relationships/slide" Target="slides/slide83.xml"/><Relationship Id="rId105" Type="http://schemas.openxmlformats.org/officeDocument/2006/relationships/slide" Target="slides/slide88.xml"/><Relationship Id="rId126" Type="http://schemas.openxmlformats.org/officeDocument/2006/relationships/slide" Target="slides/slide109.xml"/><Relationship Id="rId147" Type="http://schemas.openxmlformats.org/officeDocument/2006/relationships/slide" Target="slides/slide130.xml"/><Relationship Id="rId168" Type="http://schemas.openxmlformats.org/officeDocument/2006/relationships/slide" Target="slides/slide15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93" Type="http://schemas.openxmlformats.org/officeDocument/2006/relationships/slide" Target="slides/slide76.xml"/><Relationship Id="rId98" Type="http://schemas.openxmlformats.org/officeDocument/2006/relationships/slide" Target="slides/slide81.xml"/><Relationship Id="rId121" Type="http://schemas.openxmlformats.org/officeDocument/2006/relationships/slide" Target="slides/slide104.xml"/><Relationship Id="rId142" Type="http://schemas.openxmlformats.org/officeDocument/2006/relationships/slide" Target="slides/slide125.xml"/><Relationship Id="rId163" Type="http://schemas.openxmlformats.org/officeDocument/2006/relationships/slide" Target="slides/slide146.xml"/><Relationship Id="rId184" Type="http://schemas.openxmlformats.org/officeDocument/2006/relationships/slide" Target="slides/slide167.xml"/><Relationship Id="rId189" Type="http://schemas.openxmlformats.org/officeDocument/2006/relationships/slide" Target="slides/slide172.xml"/><Relationship Id="rId219" Type="http://schemas.openxmlformats.org/officeDocument/2006/relationships/slide" Target="slides/slide202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197.xml"/><Relationship Id="rId230" Type="http://schemas.openxmlformats.org/officeDocument/2006/relationships/slide" Target="slides/slide213.xml"/><Relationship Id="rId235" Type="http://schemas.openxmlformats.org/officeDocument/2006/relationships/slide" Target="slides/slide218.xml"/><Relationship Id="rId251" Type="http://schemas.openxmlformats.org/officeDocument/2006/relationships/commentAuthors" Target="commentAuthors.xml"/><Relationship Id="rId25" Type="http://schemas.openxmlformats.org/officeDocument/2006/relationships/slide" Target="slides/slide8.xml"/><Relationship Id="rId46" Type="http://schemas.openxmlformats.org/officeDocument/2006/relationships/slide" Target="slides/slide29.xml"/><Relationship Id="rId67" Type="http://schemas.openxmlformats.org/officeDocument/2006/relationships/slide" Target="slides/slide50.xml"/><Relationship Id="rId116" Type="http://schemas.openxmlformats.org/officeDocument/2006/relationships/slide" Target="slides/slide99.xml"/><Relationship Id="rId137" Type="http://schemas.openxmlformats.org/officeDocument/2006/relationships/slide" Target="slides/slide120.xml"/><Relationship Id="rId158" Type="http://schemas.openxmlformats.org/officeDocument/2006/relationships/slide" Target="slides/slide141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62" Type="http://schemas.openxmlformats.org/officeDocument/2006/relationships/slide" Target="slides/slide45.xml"/><Relationship Id="rId83" Type="http://schemas.openxmlformats.org/officeDocument/2006/relationships/slide" Target="slides/slide66.xml"/><Relationship Id="rId88" Type="http://schemas.openxmlformats.org/officeDocument/2006/relationships/slide" Target="slides/slide71.xml"/><Relationship Id="rId111" Type="http://schemas.openxmlformats.org/officeDocument/2006/relationships/slide" Target="slides/slide94.xml"/><Relationship Id="rId132" Type="http://schemas.openxmlformats.org/officeDocument/2006/relationships/slide" Target="slides/slide115.xml"/><Relationship Id="rId153" Type="http://schemas.openxmlformats.org/officeDocument/2006/relationships/slide" Target="slides/slide136.xml"/><Relationship Id="rId174" Type="http://schemas.openxmlformats.org/officeDocument/2006/relationships/slide" Target="slides/slide157.xml"/><Relationship Id="rId179" Type="http://schemas.openxmlformats.org/officeDocument/2006/relationships/slide" Target="slides/slide162.xml"/><Relationship Id="rId195" Type="http://schemas.openxmlformats.org/officeDocument/2006/relationships/slide" Target="slides/slide178.xml"/><Relationship Id="rId209" Type="http://schemas.openxmlformats.org/officeDocument/2006/relationships/slide" Target="slides/slide192.xml"/><Relationship Id="rId190" Type="http://schemas.openxmlformats.org/officeDocument/2006/relationships/slide" Target="slides/slide173.xml"/><Relationship Id="rId204" Type="http://schemas.openxmlformats.org/officeDocument/2006/relationships/slide" Target="slides/slide187.xml"/><Relationship Id="rId220" Type="http://schemas.openxmlformats.org/officeDocument/2006/relationships/slide" Target="slides/slide203.xml"/><Relationship Id="rId225" Type="http://schemas.openxmlformats.org/officeDocument/2006/relationships/slide" Target="slides/slide208.xml"/><Relationship Id="rId241" Type="http://schemas.openxmlformats.org/officeDocument/2006/relationships/font" Target="fonts/font3.fntdata"/><Relationship Id="rId246" Type="http://schemas.openxmlformats.org/officeDocument/2006/relationships/font" Target="fonts/font8.fntdata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9.xml"/><Relationship Id="rId57" Type="http://schemas.openxmlformats.org/officeDocument/2006/relationships/slide" Target="slides/slide40.xml"/><Relationship Id="rId106" Type="http://schemas.openxmlformats.org/officeDocument/2006/relationships/slide" Target="slides/slide89.xml"/><Relationship Id="rId127" Type="http://schemas.openxmlformats.org/officeDocument/2006/relationships/slide" Target="slides/slide11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52" Type="http://schemas.openxmlformats.org/officeDocument/2006/relationships/slide" Target="slides/slide35.xml"/><Relationship Id="rId73" Type="http://schemas.openxmlformats.org/officeDocument/2006/relationships/slide" Target="slides/slide56.xml"/><Relationship Id="rId78" Type="http://schemas.openxmlformats.org/officeDocument/2006/relationships/slide" Target="slides/slide61.xml"/><Relationship Id="rId94" Type="http://schemas.openxmlformats.org/officeDocument/2006/relationships/slide" Target="slides/slide77.xml"/><Relationship Id="rId99" Type="http://schemas.openxmlformats.org/officeDocument/2006/relationships/slide" Target="slides/slide82.xml"/><Relationship Id="rId101" Type="http://schemas.openxmlformats.org/officeDocument/2006/relationships/slide" Target="slides/slide84.xml"/><Relationship Id="rId122" Type="http://schemas.openxmlformats.org/officeDocument/2006/relationships/slide" Target="slides/slide105.xml"/><Relationship Id="rId143" Type="http://schemas.openxmlformats.org/officeDocument/2006/relationships/slide" Target="slides/slide126.xml"/><Relationship Id="rId148" Type="http://schemas.openxmlformats.org/officeDocument/2006/relationships/slide" Target="slides/slide131.xml"/><Relationship Id="rId164" Type="http://schemas.openxmlformats.org/officeDocument/2006/relationships/slide" Target="slides/slide147.xml"/><Relationship Id="rId169" Type="http://schemas.openxmlformats.org/officeDocument/2006/relationships/slide" Target="slides/slide152.xml"/><Relationship Id="rId185" Type="http://schemas.openxmlformats.org/officeDocument/2006/relationships/slide" Target="slides/slide16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80" Type="http://schemas.openxmlformats.org/officeDocument/2006/relationships/slide" Target="slides/slide163.xml"/><Relationship Id="rId210" Type="http://schemas.openxmlformats.org/officeDocument/2006/relationships/slide" Target="slides/slide193.xml"/><Relationship Id="rId215" Type="http://schemas.openxmlformats.org/officeDocument/2006/relationships/slide" Target="slides/slide198.xml"/><Relationship Id="rId236" Type="http://schemas.openxmlformats.org/officeDocument/2006/relationships/slide" Target="slides/slide219.xml"/><Relationship Id="rId26" Type="http://schemas.openxmlformats.org/officeDocument/2006/relationships/slide" Target="slides/slide9.xml"/><Relationship Id="rId231" Type="http://schemas.openxmlformats.org/officeDocument/2006/relationships/slide" Target="slides/slide214.xml"/><Relationship Id="rId252" Type="http://schemas.openxmlformats.org/officeDocument/2006/relationships/presProps" Target="presProps.xml"/><Relationship Id="rId47" Type="http://schemas.openxmlformats.org/officeDocument/2006/relationships/slide" Target="slides/slide30.xml"/><Relationship Id="rId68" Type="http://schemas.openxmlformats.org/officeDocument/2006/relationships/slide" Target="slides/slide51.xml"/><Relationship Id="rId89" Type="http://schemas.openxmlformats.org/officeDocument/2006/relationships/slide" Target="slides/slide72.xml"/><Relationship Id="rId112" Type="http://schemas.openxmlformats.org/officeDocument/2006/relationships/slide" Target="slides/slide95.xml"/><Relationship Id="rId133" Type="http://schemas.openxmlformats.org/officeDocument/2006/relationships/slide" Target="slides/slide116.xml"/><Relationship Id="rId154" Type="http://schemas.openxmlformats.org/officeDocument/2006/relationships/slide" Target="slides/slide137.xml"/><Relationship Id="rId175" Type="http://schemas.openxmlformats.org/officeDocument/2006/relationships/slide" Target="slides/slide158.xml"/><Relationship Id="rId196" Type="http://schemas.openxmlformats.org/officeDocument/2006/relationships/slide" Target="slides/slide179.xml"/><Relationship Id="rId200" Type="http://schemas.openxmlformats.org/officeDocument/2006/relationships/slide" Target="slides/slide183.xml"/><Relationship Id="rId16" Type="http://schemas.openxmlformats.org/officeDocument/2006/relationships/slideMaster" Target="slideMasters/slideMaster16.xml"/><Relationship Id="rId221" Type="http://schemas.openxmlformats.org/officeDocument/2006/relationships/slide" Target="slides/slide204.xml"/><Relationship Id="rId242" Type="http://schemas.openxmlformats.org/officeDocument/2006/relationships/font" Target="fonts/font4.fntdata"/><Relationship Id="rId37" Type="http://schemas.openxmlformats.org/officeDocument/2006/relationships/slide" Target="slides/slide20.xml"/><Relationship Id="rId58" Type="http://schemas.openxmlformats.org/officeDocument/2006/relationships/slide" Target="slides/slide41.xml"/><Relationship Id="rId79" Type="http://schemas.openxmlformats.org/officeDocument/2006/relationships/slide" Target="slides/slide62.xml"/><Relationship Id="rId102" Type="http://schemas.openxmlformats.org/officeDocument/2006/relationships/slide" Target="slides/slide85.xml"/><Relationship Id="rId123" Type="http://schemas.openxmlformats.org/officeDocument/2006/relationships/slide" Target="slides/slide106.xml"/><Relationship Id="rId144" Type="http://schemas.openxmlformats.org/officeDocument/2006/relationships/slide" Target="slides/slide127.xml"/><Relationship Id="rId90" Type="http://schemas.openxmlformats.org/officeDocument/2006/relationships/slide" Target="slides/slide73.xml"/><Relationship Id="rId165" Type="http://schemas.openxmlformats.org/officeDocument/2006/relationships/slide" Target="slides/slide148.xml"/><Relationship Id="rId186" Type="http://schemas.openxmlformats.org/officeDocument/2006/relationships/slide" Target="slides/slide169.xml"/><Relationship Id="rId211" Type="http://schemas.openxmlformats.org/officeDocument/2006/relationships/slide" Target="slides/slide194.xml"/><Relationship Id="rId232" Type="http://schemas.openxmlformats.org/officeDocument/2006/relationships/slide" Target="slides/slide215.xml"/><Relationship Id="rId253" Type="http://schemas.openxmlformats.org/officeDocument/2006/relationships/viewProps" Target="viewProps.xml"/><Relationship Id="rId27" Type="http://schemas.openxmlformats.org/officeDocument/2006/relationships/slide" Target="slides/slide10.xml"/><Relationship Id="rId48" Type="http://schemas.openxmlformats.org/officeDocument/2006/relationships/slide" Target="slides/slide31.xml"/><Relationship Id="rId69" Type="http://schemas.openxmlformats.org/officeDocument/2006/relationships/slide" Target="slides/slide52.xml"/><Relationship Id="rId113" Type="http://schemas.openxmlformats.org/officeDocument/2006/relationships/slide" Target="slides/slide96.xml"/><Relationship Id="rId134" Type="http://schemas.openxmlformats.org/officeDocument/2006/relationships/slide" Target="slides/slide117.xml"/><Relationship Id="rId80" Type="http://schemas.openxmlformats.org/officeDocument/2006/relationships/slide" Target="slides/slide63.xml"/><Relationship Id="rId155" Type="http://schemas.openxmlformats.org/officeDocument/2006/relationships/slide" Target="slides/slide138.xml"/><Relationship Id="rId176" Type="http://schemas.openxmlformats.org/officeDocument/2006/relationships/slide" Target="slides/slide159.xml"/><Relationship Id="rId197" Type="http://schemas.openxmlformats.org/officeDocument/2006/relationships/slide" Target="slides/slide180.xml"/><Relationship Id="rId201" Type="http://schemas.openxmlformats.org/officeDocument/2006/relationships/slide" Target="slides/slide184.xml"/><Relationship Id="rId222" Type="http://schemas.openxmlformats.org/officeDocument/2006/relationships/slide" Target="slides/slide205.xml"/><Relationship Id="rId243" Type="http://schemas.openxmlformats.org/officeDocument/2006/relationships/font" Target="fonts/font5.fntdata"/><Relationship Id="rId17" Type="http://schemas.openxmlformats.org/officeDocument/2006/relationships/slideMaster" Target="slideMasters/slideMaster17.xml"/><Relationship Id="rId38" Type="http://schemas.openxmlformats.org/officeDocument/2006/relationships/slide" Target="slides/slide21.xml"/><Relationship Id="rId59" Type="http://schemas.openxmlformats.org/officeDocument/2006/relationships/slide" Target="slides/slide42.xml"/><Relationship Id="rId103" Type="http://schemas.openxmlformats.org/officeDocument/2006/relationships/slide" Target="slides/slide86.xml"/><Relationship Id="rId124" Type="http://schemas.openxmlformats.org/officeDocument/2006/relationships/slide" Target="slides/slide10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D7807163-6C2D-4247-BD0F-FAC90D4FD8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5EE0371F-BF61-4158-8B35-4A201348E3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229108C8-7B44-434C-A6C3-C4953C2AD3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387CE-21AE-4C10-BE6B-50C9207B5792}" type="slidenum">
              <a:rPr lang="pl-PL" smtClean="0">
                <a:latin typeface="Roboto" panose="02000000000000000000" pitchFamily="2" charset="0"/>
              </a:rPr>
              <a:t>‹#›</a:t>
            </a:fld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8663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67D900-4973-DE45-A046-32A16BABB198}" type="datetimeFigureOut">
              <a:rPr lang="pl-PL" smtClean="0"/>
              <a:pPr/>
              <a:t>20.11.2024</a:t>
            </a:fld>
            <a:endParaRPr lang="pl-PL" dirty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 dirty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l-PL" dirty="0"/>
              <a:t>Edytuj style wzorca tekstu
Drugi poziom
Trzeci poziom
Czwarty poziom
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716EBE-21E5-844E-BDEB-228A0F691529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01825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lnSpc>
                <a:spcPct val="100000"/>
              </a:lnSpc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20.11.2024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E4C041C5-A23D-BF49-ACE2-591DB804D8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F115A403-52C8-D640-869D-1F02E3166C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" name="Symbol zastępczy obrazu 13">
            <a:extLst>
              <a:ext uri="{FF2B5EF4-FFF2-40B4-BE49-F238E27FC236}">
                <a16:creationId xmlns:a16="http://schemas.microsoft.com/office/drawing/2014/main" id="{182E2556-A302-8245-AB8C-8C3274F3B5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94A6637F-F14C-BE28-F719-4FF06239A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562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20.11.2024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30257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5299075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529907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24" name="Dowolny kształt: kształt 23">
            <a:extLst>
              <a:ext uri="{FF2B5EF4-FFF2-40B4-BE49-F238E27FC236}">
                <a16:creationId xmlns:a16="http://schemas.microsoft.com/office/drawing/2014/main" id="{E3E07910-C3DF-4C1F-AA91-0A9F8B2A42FA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5" name="Dowolny kształt: kształt 24">
            <a:extLst>
              <a:ext uri="{FF2B5EF4-FFF2-40B4-BE49-F238E27FC236}">
                <a16:creationId xmlns:a16="http://schemas.microsoft.com/office/drawing/2014/main" id="{14E3B80F-7E44-40BE-AFE2-9E2D440FC66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Symbol zastępczy obrazu 13">
            <a:extLst>
              <a:ext uri="{FF2B5EF4-FFF2-40B4-BE49-F238E27FC236}">
                <a16:creationId xmlns:a16="http://schemas.microsoft.com/office/drawing/2014/main" id="{A651FAE8-B4BA-5D42-B436-E3BC7B5605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872668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45790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16714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hap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473321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Shap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112269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8" name="Grupa 17">
            <a:extLst>
              <a:ext uri="{FF2B5EF4-FFF2-40B4-BE49-F238E27FC236}">
                <a16:creationId xmlns:a16="http://schemas.microsoft.com/office/drawing/2014/main" id="{129CAE5B-664A-3B4D-B706-EEFE62346148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5F1D9CD1-5FD4-3F47-B417-C0E2B75858A2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1F4B4F79-FE6B-134D-B1C2-2C452AA88C44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135A1292-0D83-B148-8D6B-794BD068C6CC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BF69F4F5-B624-0A49-A5E6-9E6ACA09FE3F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2837C94C-9F35-5C42-B0D3-D748340BA3FF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45988865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E6E2F777-F8D9-E846-2783-430B545C88BD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31191080-2EA2-E608-3967-D380BA80E10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4508500"/>
            <a:ext cx="1997075" cy="2349500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2AF6AF43-0043-448A-0B37-B8336EC9E24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7D51046-605A-A0BC-150A-2F9FB5E12552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02AFF7DA-4C7E-B480-2195-6CEE1289242C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88C9EB8-DDEE-BBB4-0830-63007C07F605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20BB2C91-8300-0B2A-6564-02F11D301A71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8FD1BA7C-9D72-798F-412F-4420628C6FAA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281968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Gradient and Out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8687BEF6-A810-7344-B90D-276631E84F67}"/>
              </a:ext>
            </a:extLst>
          </p:cNvPr>
          <p:cNvSpPr/>
          <p:nvPr userDrawn="1"/>
        </p:nvSpPr>
        <p:spPr>
          <a:xfrm rot="5400000">
            <a:off x="252734" y="5158904"/>
            <a:ext cx="3657986" cy="3657986"/>
          </a:xfrm>
          <a:prstGeom prst="blockArc">
            <a:avLst>
              <a:gd name="adj1" fmla="val 5422417"/>
              <a:gd name="adj2" fmla="val 10800959"/>
              <a:gd name="adj3" fmla="val 194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31E7B602-57C1-6E48-8150-97017C42F62E}"/>
              </a:ext>
            </a:extLst>
          </p:cNvPr>
          <p:cNvSpPr/>
          <p:nvPr userDrawn="1"/>
        </p:nvSpPr>
        <p:spPr>
          <a:xfrm>
            <a:off x="947018" y="4707543"/>
            <a:ext cx="205407" cy="205407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735B2F14-F0E7-DB40-8632-AFDD5D572C57}"/>
              </a:ext>
            </a:extLst>
          </p:cNvPr>
          <p:cNvSpPr/>
          <p:nvPr userDrawn="1"/>
        </p:nvSpPr>
        <p:spPr>
          <a:xfrm>
            <a:off x="429184" y="5564268"/>
            <a:ext cx="385012" cy="38501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15F50B3B-41E7-FA46-BC07-60B3605CD3E7}"/>
              </a:ext>
            </a:extLst>
          </p:cNvPr>
          <p:cNvGrpSpPr/>
          <p:nvPr userDrawn="1"/>
        </p:nvGrpSpPr>
        <p:grpSpPr>
          <a:xfrm>
            <a:off x="-1134708" y="3091018"/>
            <a:ext cx="2081726" cy="2081726"/>
            <a:chOff x="-1041430" y="3091018"/>
            <a:chExt cx="2081726" cy="2081726"/>
          </a:xfrm>
          <a:noFill/>
        </p:grpSpPr>
        <p:sp>
          <p:nvSpPr>
            <p:cNvPr id="15" name="Łuk blokowy 14">
              <a:extLst>
                <a:ext uri="{FF2B5EF4-FFF2-40B4-BE49-F238E27FC236}">
                  <a16:creationId xmlns:a16="http://schemas.microsoft.com/office/drawing/2014/main" id="{1E5172C1-C4AE-8F46-898D-53D37DFDC39F}"/>
                </a:ext>
              </a:extLst>
            </p:cNvPr>
            <p:cNvSpPr/>
            <p:nvPr userDrawn="1"/>
          </p:nvSpPr>
          <p:spPr>
            <a:xfrm rot="5400000">
              <a:off x="-1041430" y="3091018"/>
              <a:ext cx="2081726" cy="2081726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18" name="Wycinek okręgu 16">
              <a:extLst>
                <a:ext uri="{FF2B5EF4-FFF2-40B4-BE49-F238E27FC236}">
                  <a16:creationId xmlns:a16="http://schemas.microsoft.com/office/drawing/2014/main" id="{EF871C36-B164-B94A-8CE2-F8C979168D8C}"/>
                </a:ext>
              </a:extLst>
            </p:cNvPr>
            <p:cNvSpPr/>
            <p:nvPr userDrawn="1"/>
          </p:nvSpPr>
          <p:spPr>
            <a:xfrm>
              <a:off x="-522463" y="3609418"/>
              <a:ext cx="1044925" cy="104492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C22EA5C7-4A36-A143-9F08-D243ADC26A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9C802F2-010A-8B44-ACF7-4670879717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241929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Grafika 7">
            <a:extLst>
              <a:ext uri="{FF2B5EF4-FFF2-40B4-BE49-F238E27FC236}">
                <a16:creationId xmlns:a16="http://schemas.microsoft.com/office/drawing/2014/main" id="{F8ED56C9-B2EE-B840-B058-433B4044AE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6" cy="244800"/>
          </a:xfrm>
          <a:prstGeom prst="rect">
            <a:avLst/>
          </a:prstGeom>
        </p:spPr>
      </p:pic>
      <p:sp>
        <p:nvSpPr>
          <p:cNvPr id="13" name="Symbol zastępczy obrazu 14">
            <a:extLst>
              <a:ext uri="{FF2B5EF4-FFF2-40B4-BE49-F238E27FC236}">
                <a16:creationId xmlns:a16="http://schemas.microsoft.com/office/drawing/2014/main" id="{E08FBC90-161C-9648-9B60-8011CCF8441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tekstu 18">
            <a:extLst>
              <a:ext uri="{FF2B5EF4-FFF2-40B4-BE49-F238E27FC236}">
                <a16:creationId xmlns:a16="http://schemas.microsoft.com/office/drawing/2014/main" id="{5F1A4B26-B53E-C14C-882E-AA13BB1162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D5EEC410-0305-F34D-A9F1-B863A9442E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56526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1628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20.11.2024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7846338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4197784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7" name="Grafika 26">
            <a:extLst>
              <a:ext uri="{FF2B5EF4-FFF2-40B4-BE49-F238E27FC236}">
                <a16:creationId xmlns:a16="http://schemas.microsoft.com/office/drawing/2014/main" id="{9F212F6C-DB55-AD4B-A67F-82EAA6226E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2055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6DFC7BB-F4A3-3AF5-7566-5685026795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34536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Social Media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F7ECCEA-072A-C194-4593-A71BD42D78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219707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1C613613-6B35-C049-B756-7F9A3896A7E5}"/>
              </a:ext>
            </a:extLst>
          </p:cNvPr>
          <p:cNvSpPr/>
          <p:nvPr userDrawn="1"/>
        </p:nvSpPr>
        <p:spPr>
          <a:xfrm>
            <a:off x="0" y="4176366"/>
            <a:ext cx="12191999" cy="2681634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414838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417636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414838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76449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8" name="Grafika 17">
            <a:extLst>
              <a:ext uri="{FF2B5EF4-FFF2-40B4-BE49-F238E27FC236}">
                <a16:creationId xmlns:a16="http://schemas.microsoft.com/office/drawing/2014/main" id="{C3C3D266-1C59-F44A-B30D-0B3CD3AC6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6508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76450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79248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76450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38061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CE94B104-2DB0-8248-8DE6-ADCD53A979A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39" name="Dowolny kształt 38">
              <a:extLst>
                <a:ext uri="{FF2B5EF4-FFF2-40B4-BE49-F238E27FC236}">
                  <a16:creationId xmlns:a16="http://schemas.microsoft.com/office/drawing/2014/main" id="{C3C0789A-8D6B-F842-90F5-A104AA8951D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0" name="Dowolny kształt 39">
              <a:extLst>
                <a:ext uri="{FF2B5EF4-FFF2-40B4-BE49-F238E27FC236}">
                  <a16:creationId xmlns:a16="http://schemas.microsoft.com/office/drawing/2014/main" id="{61593787-F621-4C4C-9C9F-7267062372A3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41" name="Owal 40">
            <a:extLst>
              <a:ext uri="{FF2B5EF4-FFF2-40B4-BE49-F238E27FC236}">
                <a16:creationId xmlns:a16="http://schemas.microsoft.com/office/drawing/2014/main" id="{8CE83705-C1D4-2A45-AEF5-286F2AAB0E5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E33BA7B-7D73-8E45-64E9-266B094A38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550655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arch.c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51495EE6-24FA-C047-AD2F-36EDEFF38F9C}"/>
              </a:ext>
            </a:extLst>
          </p:cNvPr>
          <p:cNvSpPr/>
          <p:nvPr userDrawn="1"/>
        </p:nvSpPr>
        <p:spPr>
          <a:xfrm>
            <a:off x="1482574" y="2060848"/>
            <a:ext cx="4557638" cy="26642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5A61C15E-EEFD-8C7E-055B-2C972421C098}"/>
              </a:ext>
            </a:extLst>
          </p:cNvPr>
          <p:cNvGrpSpPr/>
          <p:nvPr userDrawn="1"/>
        </p:nvGrpSpPr>
        <p:grpSpPr>
          <a:xfrm>
            <a:off x="2400543" y="3031763"/>
            <a:ext cx="7390914" cy="794475"/>
            <a:chOff x="3318512" y="2992466"/>
            <a:chExt cx="7390914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6391076" y="3134036"/>
              <a:ext cx="4318350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972485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8512" y="3040778"/>
              <a:ext cx="2295886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2925476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march.co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a 4">
            <a:extLst>
              <a:ext uri="{FF2B5EF4-FFF2-40B4-BE49-F238E27FC236}">
                <a16:creationId xmlns:a16="http://schemas.microsoft.com/office/drawing/2014/main" id="{1A6BBB8B-63D6-D6C7-04F7-6180ED4FFC85}"/>
              </a:ext>
            </a:extLst>
          </p:cNvPr>
          <p:cNvGrpSpPr/>
          <p:nvPr userDrawn="1"/>
        </p:nvGrpSpPr>
        <p:grpSpPr>
          <a:xfrm>
            <a:off x="2423592" y="3031763"/>
            <a:ext cx="7344816" cy="794475"/>
            <a:chOff x="2351584" y="2992466"/>
            <a:chExt cx="7344816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5424147" y="3134036"/>
              <a:ext cx="4272253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005557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1584" y="3040778"/>
              <a:ext cx="2165513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448781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Shapes and Mas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a 1">
            <a:extLst>
              <a:ext uri="{FF2B5EF4-FFF2-40B4-BE49-F238E27FC236}">
                <a16:creationId xmlns:a16="http://schemas.microsoft.com/office/drawing/2014/main" id="{21E22FFF-6CD8-0148-9718-FF8056553532}"/>
              </a:ext>
            </a:extLst>
          </p:cNvPr>
          <p:cNvGrpSpPr/>
          <p:nvPr userDrawn="1"/>
        </p:nvGrpSpPr>
        <p:grpSpPr>
          <a:xfrm>
            <a:off x="0" y="4437112"/>
            <a:ext cx="3303347" cy="2420889"/>
            <a:chOff x="0" y="4437112"/>
            <a:chExt cx="3303347" cy="2420889"/>
          </a:xfrm>
        </p:grpSpPr>
        <p:grpSp>
          <p:nvGrpSpPr>
            <p:cNvPr id="25" name="Grupa 24">
              <a:extLst>
                <a:ext uri="{FF2B5EF4-FFF2-40B4-BE49-F238E27FC236}">
                  <a16:creationId xmlns:a16="http://schemas.microsoft.com/office/drawing/2014/main" id="{78F265F6-83E2-5840-BF77-00FF908E1FCC}"/>
                </a:ext>
              </a:extLst>
            </p:cNvPr>
            <p:cNvGrpSpPr/>
            <p:nvPr userDrawn="1"/>
          </p:nvGrpSpPr>
          <p:grpSpPr>
            <a:xfrm flipH="1">
              <a:off x="0" y="4437112"/>
              <a:ext cx="2783632" cy="2420889"/>
              <a:chOff x="9408368" y="4437112"/>
              <a:chExt cx="2783632" cy="2420889"/>
            </a:xfrm>
          </p:grpSpPr>
          <p:sp>
            <p:nvSpPr>
              <p:cNvPr id="26" name="Dowolny kształt 25">
                <a:extLst>
                  <a:ext uri="{FF2B5EF4-FFF2-40B4-BE49-F238E27FC236}">
                    <a16:creationId xmlns:a16="http://schemas.microsoft.com/office/drawing/2014/main" id="{90D39D6A-54DA-544B-A0A9-5E3BE1A95F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7" name="Dowolny kształt 26">
                <a:extLst>
                  <a:ext uri="{FF2B5EF4-FFF2-40B4-BE49-F238E27FC236}">
                    <a16:creationId xmlns:a16="http://schemas.microsoft.com/office/drawing/2014/main" id="{5C04D805-7306-1F4A-B84A-771E88FE9DB3}"/>
                  </a:ext>
                </a:extLst>
              </p:cNvPr>
              <p:cNvSpPr/>
              <p:nvPr userDrawn="1"/>
            </p:nvSpPr>
            <p:spPr>
              <a:xfrm>
                <a:off x="9948002" y="4437112"/>
                <a:ext cx="2243998" cy="242088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6DAA7AD-FE48-C24C-B7F3-6A236B6981EA}"/>
                </a:ext>
              </a:extLst>
            </p:cNvPr>
            <p:cNvSpPr/>
            <p:nvPr userDrawn="1"/>
          </p:nvSpPr>
          <p:spPr>
            <a:xfrm>
              <a:off x="2977275" y="606930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6ADA6FFC-BF45-9C40-B5FB-B7C17B280A3B}"/>
                </a:ext>
              </a:extLst>
            </p:cNvPr>
            <p:cNvSpPr/>
            <p:nvPr userDrawn="1"/>
          </p:nvSpPr>
          <p:spPr>
            <a:xfrm>
              <a:off x="3199693" y="627154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3" name="Obraz 13">
            <a:extLst>
              <a:ext uri="{FF2B5EF4-FFF2-40B4-BE49-F238E27FC236}">
                <a16:creationId xmlns:a16="http://schemas.microsoft.com/office/drawing/2014/main" id="{20C3D399-16DB-1134-7ACC-266588B8CE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74243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a 3">
            <a:extLst>
              <a:ext uri="{FF2B5EF4-FFF2-40B4-BE49-F238E27FC236}">
                <a16:creationId xmlns:a16="http://schemas.microsoft.com/office/drawing/2014/main" id="{40E6FB19-9C3D-9C4C-B114-F97BE11A525C}"/>
              </a:ext>
            </a:extLst>
          </p:cNvPr>
          <p:cNvGrpSpPr/>
          <p:nvPr userDrawn="1"/>
        </p:nvGrpSpPr>
        <p:grpSpPr>
          <a:xfrm>
            <a:off x="-1715467" y="2486285"/>
            <a:ext cx="3402955" cy="3402955"/>
            <a:chOff x="-1715467" y="2486285"/>
            <a:chExt cx="3402955" cy="3402955"/>
          </a:xfrm>
          <a:noFill/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8C7FA60A-246F-6245-A27B-FE83433B48F4}"/>
                </a:ext>
              </a:extLst>
            </p:cNvPr>
            <p:cNvSpPr/>
            <p:nvPr userDrawn="1"/>
          </p:nvSpPr>
          <p:spPr>
            <a:xfrm rot="5400000">
              <a:off x="-1715467" y="2486285"/>
              <a:ext cx="3402955" cy="3402955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7" name="Wycinek okręgu 13">
              <a:extLst>
                <a:ext uri="{FF2B5EF4-FFF2-40B4-BE49-F238E27FC236}">
                  <a16:creationId xmlns:a16="http://schemas.microsoft.com/office/drawing/2014/main" id="{5EDF823C-D8BE-3149-89C0-E3EEBA701710}"/>
                </a:ext>
              </a:extLst>
            </p:cNvPr>
            <p:cNvSpPr/>
            <p:nvPr userDrawn="1"/>
          </p:nvSpPr>
          <p:spPr>
            <a:xfrm>
              <a:off x="-578029" y="3612068"/>
              <a:ext cx="1151795" cy="115179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8" name="Owal 7">
            <a:extLst>
              <a:ext uri="{FF2B5EF4-FFF2-40B4-BE49-F238E27FC236}">
                <a16:creationId xmlns:a16="http://schemas.microsoft.com/office/drawing/2014/main" id="{C513E0F7-E66C-304E-B97B-20723486779F}"/>
              </a:ext>
            </a:extLst>
          </p:cNvPr>
          <p:cNvSpPr/>
          <p:nvPr userDrawn="1"/>
        </p:nvSpPr>
        <p:spPr>
          <a:xfrm>
            <a:off x="1603161" y="5774039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2" name="Łuk blokowy 11">
            <a:extLst>
              <a:ext uri="{FF2B5EF4-FFF2-40B4-BE49-F238E27FC236}">
                <a16:creationId xmlns:a16="http://schemas.microsoft.com/office/drawing/2014/main" id="{0AB4B053-3171-8848-A31C-D07379C72262}"/>
              </a:ext>
            </a:extLst>
          </p:cNvPr>
          <p:cNvSpPr/>
          <p:nvPr userDrawn="1"/>
        </p:nvSpPr>
        <p:spPr>
          <a:xfrm rot="5400000">
            <a:off x="10477301" y="2459843"/>
            <a:ext cx="3429397" cy="3429397"/>
          </a:xfrm>
          <a:prstGeom prst="blockArc">
            <a:avLst>
              <a:gd name="adj1" fmla="val 5422417"/>
              <a:gd name="adj2" fmla="val 10823754"/>
              <a:gd name="adj3" fmla="val 22168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F0ED0A4B-ED71-4B4D-A4C8-06E0E6129783}"/>
              </a:ext>
            </a:extLst>
          </p:cNvPr>
          <p:cNvSpPr/>
          <p:nvPr userDrawn="1"/>
        </p:nvSpPr>
        <p:spPr>
          <a:xfrm>
            <a:off x="10137959" y="2357862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Wycinek okręgu 10">
            <a:extLst>
              <a:ext uri="{FF2B5EF4-FFF2-40B4-BE49-F238E27FC236}">
                <a16:creationId xmlns:a16="http://schemas.microsoft.com/office/drawing/2014/main" id="{EB5BBA12-E7D3-394C-9B99-70183F507278}"/>
              </a:ext>
            </a:extLst>
          </p:cNvPr>
          <p:cNvSpPr/>
          <p:nvPr userDrawn="1"/>
        </p:nvSpPr>
        <p:spPr>
          <a:xfrm>
            <a:off x="11500428" y="3496287"/>
            <a:ext cx="1383141" cy="1383141"/>
          </a:xfrm>
          <a:prstGeom prst="pie">
            <a:avLst>
              <a:gd name="adj1" fmla="val 5379529"/>
              <a:gd name="adj2" fmla="val 10812821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1" name="Owal 10">
            <a:extLst>
              <a:ext uri="{FF2B5EF4-FFF2-40B4-BE49-F238E27FC236}">
                <a16:creationId xmlns:a16="http://schemas.microsoft.com/office/drawing/2014/main" id="{F3DD08B9-6953-0B4E-96CF-09A1987F3D27}"/>
              </a:ext>
            </a:extLst>
          </p:cNvPr>
          <p:cNvSpPr/>
          <p:nvPr userDrawn="1"/>
        </p:nvSpPr>
        <p:spPr>
          <a:xfrm>
            <a:off x="1203080" y="4653136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Owal 14">
            <a:extLst>
              <a:ext uri="{FF2B5EF4-FFF2-40B4-BE49-F238E27FC236}">
                <a16:creationId xmlns:a16="http://schemas.microsoft.com/office/drawing/2014/main" id="{1BF1A2FB-368E-E347-9FF1-3858729CE533}"/>
              </a:ext>
            </a:extLst>
          </p:cNvPr>
          <p:cNvSpPr/>
          <p:nvPr userDrawn="1"/>
        </p:nvSpPr>
        <p:spPr>
          <a:xfrm>
            <a:off x="10211156" y="3022044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3">
            <a:extLst>
              <a:ext uri="{FF2B5EF4-FFF2-40B4-BE49-F238E27FC236}">
                <a16:creationId xmlns:a16="http://schemas.microsoft.com/office/drawing/2014/main" id="{8F379096-A49B-8003-996E-3A30D013FE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3065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20.11.2024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33431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17278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ai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389780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769E0573-EA7B-1556-9F39-35BB379A5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00600" y="2852738"/>
            <a:ext cx="30480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7731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108299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1108226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59912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9956A771-6C75-4386-82D0-452AD6D7BC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07848" y="1440119"/>
            <a:ext cx="4584152" cy="541787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3135308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5960789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1564920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1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1082992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9401177D-5323-9947-9AD8-02AD9490F140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70987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2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7A8BADC1-014D-4DA2-B80C-04883C6B03F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11887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67060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88741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20.11.2024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85298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e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54285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3684767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5074808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up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8453568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954496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6459513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273219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1680774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26193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8900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20.11.2024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89885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2855084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5931319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94862026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01544950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14FF9BA-0C87-9D47-BBE0-8E2341671901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F76E3419-C8C4-3B40-96E4-05118715600B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365726C5-C3EE-5C4B-8502-99E83ECF5CF8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3EE92D-8D5A-6A42-8B5E-A5CBE749B3F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8367085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78C13B0D-0975-50BF-18E1-B3E841E3FB0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6BE85D71-E153-8D7D-8DF9-B79D04408809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" name="Dowolny kształt 3">
              <a:extLst>
                <a:ext uri="{FF2B5EF4-FFF2-40B4-BE49-F238E27FC236}">
                  <a16:creationId xmlns:a16="http://schemas.microsoft.com/office/drawing/2014/main" id="{DC603800-F77D-7485-2A6F-D460BA332359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5" name="Dowolny kształt 4">
              <a:extLst>
                <a:ext uri="{FF2B5EF4-FFF2-40B4-BE49-F238E27FC236}">
                  <a16:creationId xmlns:a16="http://schemas.microsoft.com/office/drawing/2014/main" id="{4F8063A3-5AA6-B460-2797-FFC3DDB8FAB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5524801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D9553AAC-3EFE-5A4B-A01C-4D5CE4D2EBCC}"/>
              </a:ext>
            </a:extLst>
          </p:cNvPr>
          <p:cNvSpPr/>
          <p:nvPr userDrawn="1"/>
        </p:nvSpPr>
        <p:spPr>
          <a:xfrm>
            <a:off x="1949451" y="1674694"/>
            <a:ext cx="8293099" cy="477864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8DE3F87-A363-174F-B017-708AE7220E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67387" y="1796914"/>
            <a:ext cx="8057227" cy="4534202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5355432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20.11.2024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70681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20.11.2024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926520603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20.11.2024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33243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20.11.2024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86867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20.11.2024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35035977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20.11.2024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4852523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20.11.2024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75994891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20.11.2024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18563347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Prostokąt 29">
            <a:extLst>
              <a:ext uri="{FF2B5EF4-FFF2-40B4-BE49-F238E27FC236}">
                <a16:creationId xmlns:a16="http://schemas.microsoft.com/office/drawing/2014/main" id="{B9A96BEB-1D11-E64A-A004-21A36EC9D3AA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grpSp>
        <p:nvGrpSpPr>
          <p:cNvPr id="41" name="Grupa 40">
            <a:extLst>
              <a:ext uri="{FF2B5EF4-FFF2-40B4-BE49-F238E27FC236}">
                <a16:creationId xmlns:a16="http://schemas.microsoft.com/office/drawing/2014/main" id="{E94BF2F8-4991-B847-A728-4E7DE76F985C}"/>
              </a:ext>
            </a:extLst>
          </p:cNvPr>
          <p:cNvGrpSpPr/>
          <p:nvPr userDrawn="1"/>
        </p:nvGrpSpPr>
        <p:grpSpPr>
          <a:xfrm>
            <a:off x="0" y="4858396"/>
            <a:ext cx="1699496" cy="1999604"/>
            <a:chOff x="0" y="4858396"/>
            <a:chExt cx="1699496" cy="1999604"/>
          </a:xfrm>
        </p:grpSpPr>
        <p:grpSp>
          <p:nvGrpSpPr>
            <p:cNvPr id="42" name="Grupa 41">
              <a:extLst>
                <a:ext uri="{FF2B5EF4-FFF2-40B4-BE49-F238E27FC236}">
                  <a16:creationId xmlns:a16="http://schemas.microsoft.com/office/drawing/2014/main" id="{9FEC1192-9BEC-5B4C-A285-1FEF7C70A45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45" name="Dowolny kształt 44">
                <a:extLst>
                  <a:ext uri="{FF2B5EF4-FFF2-40B4-BE49-F238E27FC236}">
                    <a16:creationId xmlns:a16="http://schemas.microsoft.com/office/drawing/2014/main" id="{3748D760-70DE-EB4D-AE6F-C425D8D6FD5C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46" name="Dowolny kształt 45">
                <a:extLst>
                  <a:ext uri="{FF2B5EF4-FFF2-40B4-BE49-F238E27FC236}">
                    <a16:creationId xmlns:a16="http://schemas.microsoft.com/office/drawing/2014/main" id="{D802C195-DD87-0846-ABDC-B98A4238E2C2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48F91337-2E6B-C843-B8FC-F07502B4435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9BBA4DED-C8E6-1A4A-9B9B-C6E0055841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44186353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4E9ED3C2-F316-6FD9-BB3D-0F7165BBEF6B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4" name="Grupa 9">
            <a:extLst>
              <a:ext uri="{FF2B5EF4-FFF2-40B4-BE49-F238E27FC236}">
                <a16:creationId xmlns:a16="http://schemas.microsoft.com/office/drawing/2014/main" id="{5660E3BB-B56A-0986-B992-2582C23FCA3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317500" y="4508500"/>
            <a:ext cx="1997075" cy="2349500"/>
            <a:chOff x="0" y="4858396"/>
            <a:chExt cx="1699496" cy="1999604"/>
          </a:xfrm>
        </p:grpSpPr>
        <p:grpSp>
          <p:nvGrpSpPr>
            <p:cNvPr id="5" name="Grupa 10">
              <a:extLst>
                <a:ext uri="{FF2B5EF4-FFF2-40B4-BE49-F238E27FC236}">
                  <a16:creationId xmlns:a16="http://schemas.microsoft.com/office/drawing/2014/main" id="{0D1F2B81-649A-1B41-C0E2-D10D3CD1F4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761DEADA-898D-B784-89F7-95757016968D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31EFCB23-38F6-3842-50C1-964A650456ED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D24D92F7-5253-947F-FA0B-789113C6CBE6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3B80C099-48F3-2B78-0640-148FF3668D07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FEED33D7-BB05-E03A-909C-E0144F8AD1D0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239293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aokrąglony prostokąt 16">
            <a:extLst>
              <a:ext uri="{FF2B5EF4-FFF2-40B4-BE49-F238E27FC236}">
                <a16:creationId xmlns:a16="http://schemas.microsoft.com/office/drawing/2014/main" id="{944AD759-0A70-CD4C-ABCD-10D498436C2D}"/>
              </a:ext>
            </a:extLst>
          </p:cNvPr>
          <p:cNvSpPr/>
          <p:nvPr userDrawn="1"/>
        </p:nvSpPr>
        <p:spPr>
          <a:xfrm>
            <a:off x="320998" y="404664"/>
            <a:ext cx="9115102" cy="76475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>
                  <a:alpha val="0"/>
                </a:schemeClr>
              </a:gs>
              <a:gs pos="5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9" y="404664"/>
            <a:ext cx="7372350" cy="764754"/>
          </a:xfrm>
        </p:spPr>
        <p:txBody>
          <a:bodyPr lIns="0" anchor="ctr" anchorCtr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7372351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A04D4787-B0AD-D641-97AB-A24F94587763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CBE52026-78F2-7746-ADA6-CFB607713FE3}"/>
              </a:ext>
            </a:extLst>
          </p:cNvPr>
          <p:cNvCxnSpPr>
            <a:cxnSpLocks/>
          </p:cNvCxnSpPr>
          <p:nvPr userDrawn="1"/>
        </p:nvCxnSpPr>
        <p:spPr>
          <a:xfrm>
            <a:off x="703375" y="1484783"/>
            <a:ext cx="0" cy="537321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Symbol zastępczy tekstu 3">
            <a:extLst>
              <a:ext uri="{FF2B5EF4-FFF2-40B4-BE49-F238E27FC236}">
                <a16:creationId xmlns:a16="http://schemas.microsoft.com/office/drawing/2014/main" id="{D778581B-C289-8349-BDEE-B57F2C9888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3127683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C6EE57C5-811E-BA47-B4D1-528553C0569A}"/>
              </a:ext>
            </a:extLst>
          </p:cNvPr>
          <p:cNvSpPr/>
          <p:nvPr userDrawn="1"/>
        </p:nvSpPr>
        <p:spPr>
          <a:xfrm>
            <a:off x="0" y="2"/>
            <a:ext cx="681038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ytuł 1">
            <a:extLst>
              <a:ext uri="{FF2B5EF4-FFF2-40B4-BE49-F238E27FC236}">
                <a16:creationId xmlns:a16="http://schemas.microsoft.com/office/drawing/2014/main" id="{6ED3F0B5-0B4F-5848-AE17-613C444735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404664"/>
            <a:ext cx="10137775" cy="764754"/>
          </a:xfrm>
        </p:spPr>
        <p:txBody>
          <a:bodyPr lIns="0" anchor="ctr" anchorCtr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AA7ED1A4-AEB7-F341-AD0B-354339EC8517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8CEDBC36-822E-804D-964F-154CD5F6BC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4328454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10137775" cy="1124980"/>
          </a:xfrm>
        </p:spPr>
        <p:txBody>
          <a:bodyPr lIns="0" tIns="144000" anchor="t" anchorCtr="0">
            <a:normAutofit/>
          </a:bodyPr>
          <a:lstStyle>
            <a:lvl1pPr>
              <a:defRPr sz="3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0D733DEC-F41D-6C4E-A73B-7D7804CDF2E5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B737F155-A7C3-7447-B46B-A0642D1E9F4C}"/>
              </a:ext>
            </a:extLst>
          </p:cNvPr>
          <p:cNvSpPr/>
          <p:nvPr userDrawn="1"/>
        </p:nvSpPr>
        <p:spPr>
          <a:xfrm>
            <a:off x="859912" y="210084"/>
            <a:ext cx="338596" cy="33859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3190F2CF-B5A4-0146-9FA6-704FFAF7E83C}"/>
              </a:ext>
            </a:extLst>
          </p:cNvPr>
          <p:cNvCxnSpPr>
            <a:cxnSpLocks/>
            <a:stCxn id="8" idx="4"/>
          </p:cNvCxnSpPr>
          <p:nvPr userDrawn="1"/>
        </p:nvCxnSpPr>
        <p:spPr>
          <a:xfrm>
            <a:off x="1029210" y="548680"/>
            <a:ext cx="0" cy="6381328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Symbol zastępczy tekstu 10">
            <a:extLst>
              <a:ext uri="{FF2B5EF4-FFF2-40B4-BE49-F238E27FC236}">
                <a16:creationId xmlns:a16="http://schemas.microsoft.com/office/drawing/2014/main" id="{755A812D-2BF3-F246-86A6-164E0237A3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6193170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ig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89766D97-63C3-45C5-87D4-51A02CC4A77C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7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- 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20.11.2024</a:t>
            </a:fld>
            <a:endParaRPr lang="pl-P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7739918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Gradi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198384D-5174-93B7-C755-6FADAE7732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410068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Gradi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7152403-6529-7F6E-919E-C6F5F51883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737226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Shap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5C1C246-C8F9-5905-159A-2B29914312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445801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Shap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83535"/>
                      <a:lumOff val="16465"/>
                      <a:alpha val="30518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0AF9B50B-F38C-7807-C44F-EB5B325D72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792034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Se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57997694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 Section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7755586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158067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8736388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40045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EEFC676D-3C12-1330-4611-2C0912D253A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6798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20.11.2024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38BB78-ECD9-493D-A3D0-C1B8F90CD26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1491857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6818345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3512392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6B0C7C97-8275-919B-4090-F0E1887BC35C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91491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4432789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4E122D4B-F8B3-1F2F-9095-344CF230F5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12517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87292372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440050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1831" y="2356999"/>
            <a:ext cx="322500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1831" y="5157192"/>
            <a:ext cx="3225007" cy="1411974"/>
          </a:xfrm>
        </p:spPr>
        <p:txBody>
          <a:bodyPr/>
          <a:lstStyle>
            <a:lvl1pPr marL="0" indent="0">
              <a:buNone/>
              <a:defRPr lang="pl-PL" sz="1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Just click two times on </a:t>
            </a:r>
            <a:br>
              <a:rPr lang="en-US" dirty="0"/>
            </a:br>
            <a:r>
              <a:rPr lang="en-US" dirty="0"/>
              <a:t>a particular country </a:t>
            </a:r>
            <a:br>
              <a:rPr lang="pl-PL" dirty="0"/>
            </a:br>
            <a:r>
              <a:rPr lang="en-US" dirty="0"/>
              <a:t>to 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7822388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">
    <p:bg>
      <p:bgPr>
        <a:pattFill prst="pct5">
          <a:fgClr>
            <a:schemeClr val="tx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>
            <a:extLst>
              <a:ext uri="{FF2B5EF4-FFF2-40B4-BE49-F238E27FC236}">
                <a16:creationId xmlns:a16="http://schemas.microsoft.com/office/drawing/2014/main" id="{C9EC0769-B751-4CD7-9999-E9931D746BA6}"/>
              </a:ext>
            </a:extLst>
          </p:cNvPr>
          <p:cNvSpPr/>
          <p:nvPr userDrawn="1"/>
        </p:nvSpPr>
        <p:spPr>
          <a:xfrm>
            <a:off x="0" y="-5277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B1E0711-AACA-460E-A60E-886C9FC0A4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237" y="2780928"/>
            <a:ext cx="3916361" cy="2558090"/>
          </a:xfrm>
        </p:spPr>
        <p:txBody>
          <a:bodyPr anchor="t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B55D1300-71E8-A44E-86CF-B92134A06C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2780928"/>
            <a:ext cx="5991225" cy="255809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5086F9F-7A0E-6987-BE88-BF8A02DEA0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483014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697E60-7BB2-4998-FD1C-588EA8C988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403352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32D0D9F-8650-63A2-0BD5-649B4ACF56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2774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20.11.2024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6681785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1A6915-2F83-984D-B6C4-9E87C2D6064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593013" y="1484313"/>
            <a:ext cx="391794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29134950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17">
            <a:extLst>
              <a:ext uri="{FF2B5EF4-FFF2-40B4-BE49-F238E27FC236}">
                <a16:creationId xmlns:a16="http://schemas.microsoft.com/office/drawing/2014/main" id="{5374347F-A828-4E9C-8F59-D338BB11D0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94B9A322-670D-429A-AEF7-05FEA7FF4C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17">
            <a:extLst>
              <a:ext uri="{FF2B5EF4-FFF2-40B4-BE49-F238E27FC236}">
                <a16:creationId xmlns:a16="http://schemas.microsoft.com/office/drawing/2014/main" id="{43C6ABEC-FA49-4D19-B0DD-362C1500E3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CC022A2-5E7A-4C7C-A23F-95A718F76D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17">
            <a:extLst>
              <a:ext uri="{FF2B5EF4-FFF2-40B4-BE49-F238E27FC236}">
                <a16:creationId xmlns:a16="http://schemas.microsoft.com/office/drawing/2014/main" id="{9ABBD62A-DDD7-4ED2-B935-77F60E21DC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7" name="Symbol zastępczy tekstu 27">
            <a:extLst>
              <a:ext uri="{FF2B5EF4-FFF2-40B4-BE49-F238E27FC236}">
                <a16:creationId xmlns:a16="http://schemas.microsoft.com/office/drawing/2014/main" id="{A8A59FA4-9AE7-4C99-A007-BBFCCE9B47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8" name="Symbol zastępczy tekstu 17">
            <a:extLst>
              <a:ext uri="{FF2B5EF4-FFF2-40B4-BE49-F238E27FC236}">
                <a16:creationId xmlns:a16="http://schemas.microsoft.com/office/drawing/2014/main" id="{FF84748E-98FE-4184-996E-4488970353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175795D0-9EB9-427C-B9FD-8F622EE9F2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17">
            <a:extLst>
              <a:ext uri="{FF2B5EF4-FFF2-40B4-BE49-F238E27FC236}">
                <a16:creationId xmlns:a16="http://schemas.microsoft.com/office/drawing/2014/main" id="{24639C46-A9A6-47B8-AC80-7EEF21DF83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D8827B87-6DD0-45E5-9E94-FB9CE9E899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3" name="Symbol zastępczy tekstu 17">
            <a:extLst>
              <a:ext uri="{FF2B5EF4-FFF2-40B4-BE49-F238E27FC236}">
                <a16:creationId xmlns:a16="http://schemas.microsoft.com/office/drawing/2014/main" id="{2C43BBCD-F062-4006-9B69-18E4953FDA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53F78242-16D5-9246-9414-C298B8F6CDF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298054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BE39DDD7-4032-1EBD-7AE7-E1D87FE604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244937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umber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F2F4DD0E-8095-2125-B09A-B9C3D5F72E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584893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 Al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52686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80678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72409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3448860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949;p131">
            <a:extLst>
              <a:ext uri="{FF2B5EF4-FFF2-40B4-BE49-F238E27FC236}">
                <a16:creationId xmlns:a16="http://schemas.microsoft.com/office/drawing/2014/main" id="{E3608226-A8AA-BA43-9A74-27EF6DDBA750}"/>
              </a:ext>
            </a:extLst>
          </p:cNvPr>
          <p:cNvSpPr/>
          <p:nvPr userDrawn="1"/>
        </p:nvSpPr>
        <p:spPr>
          <a:xfrm>
            <a:off x="681038" y="1556792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949;p131">
            <a:extLst>
              <a:ext uri="{FF2B5EF4-FFF2-40B4-BE49-F238E27FC236}">
                <a16:creationId xmlns:a16="http://schemas.microsoft.com/office/drawing/2014/main" id="{8E559109-37F4-8E45-B9BC-B3807E35795F}"/>
              </a:ext>
            </a:extLst>
          </p:cNvPr>
          <p:cNvSpPr/>
          <p:nvPr userDrawn="1"/>
        </p:nvSpPr>
        <p:spPr>
          <a:xfrm>
            <a:off x="6225311" y="4005064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1423" y="2526866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423" y="1806784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52686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80678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1423" y="501317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1423" y="429309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05175" y="501317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05175" y="429309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4351" y="5013179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64351" y="4293097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9A48803F-4E03-A3F1-CC78-D3763E8298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3097989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AB2053D2-0EFE-024F-8650-48234B2BF9A5}"/>
              </a:ext>
            </a:extLst>
          </p:cNvPr>
          <p:cNvSpPr/>
          <p:nvPr userDrawn="1"/>
        </p:nvSpPr>
        <p:spPr>
          <a:xfrm>
            <a:off x="6672262" y="0"/>
            <a:ext cx="5519737" cy="6858000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04509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32501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225311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8985136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04509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32501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4325" y="453140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64325" y="381132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41451" y="453140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41451" y="381132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4" name="Tytuł 1">
            <a:extLst>
              <a:ext uri="{FF2B5EF4-FFF2-40B4-BE49-F238E27FC236}">
                <a16:creationId xmlns:a16="http://schemas.microsoft.com/office/drawing/2014/main" id="{4DA36103-B3CC-3C4E-B51A-EBCC794E55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5" name="Łącznik prosty 24">
            <a:extLst>
              <a:ext uri="{FF2B5EF4-FFF2-40B4-BE49-F238E27FC236}">
                <a16:creationId xmlns:a16="http://schemas.microsoft.com/office/drawing/2014/main" id="{DF2E6A18-8180-2544-A44A-B9D92B5D05F0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Symbol zastępczy tekstu 24">
            <a:extLst>
              <a:ext uri="{FF2B5EF4-FFF2-40B4-BE49-F238E27FC236}">
                <a16:creationId xmlns:a16="http://schemas.microsoft.com/office/drawing/2014/main" id="{C8A1B38B-ABC2-B840-A384-0B46192279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5" name="Grafika 34">
            <a:extLst>
              <a:ext uri="{FF2B5EF4-FFF2-40B4-BE49-F238E27FC236}">
                <a16:creationId xmlns:a16="http://schemas.microsoft.com/office/drawing/2014/main" id="{E67B9F09-6B46-494A-8684-867FE20C63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9891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98402253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78276524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7425634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4000"/>
                      <a:lumOff val="26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544890373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FA164033-9915-7B34-ED61-3B7505076A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492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20.11.2024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E6D3996-D613-48F4-B67D-27CE224A9A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B06B70B-F8E1-4BEA-B324-1BAACE91858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13">
            <a:extLst>
              <a:ext uri="{FF2B5EF4-FFF2-40B4-BE49-F238E27FC236}">
                <a16:creationId xmlns:a16="http://schemas.microsoft.com/office/drawing/2014/main" id="{B6D03A90-48D9-43AD-8436-3CD5AB8D81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03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3">
            <a:extLst>
              <a:ext uri="{FF2B5EF4-FFF2-40B4-BE49-F238E27FC236}">
                <a16:creationId xmlns:a16="http://schemas.microsoft.com/office/drawing/2014/main" id="{7D401EBB-384C-4348-B669-BE4DCC1C9B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269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21068202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5218"/>
                      <a:lumOff val="24782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A9A0C8A5-290A-2555-FB22-E7D9E8B8F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4525804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0F05474-83EF-9CB7-0DE9-1BC1B81EBD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44240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825B654-87EC-6285-177B-3C3D2C771A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3374712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with number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50638CA-8879-9C5C-4792-CAF1A4D069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7670315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with number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412CCA33-F437-A019-884C-D7268F09D4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058093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583D37A4-06C1-0492-9A6C-CE8A626B88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7759633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85722"/>
                    <a:lumMod val="69972"/>
                    <a:lumOff val="30028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670EBD8F-52AD-15E1-81B2-95DA001312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2057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20.11.2024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32097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20.11.2024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906195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ext Righ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20.11.2024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548680"/>
            <a:ext cx="5991225" cy="554414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wykresu 8">
            <a:extLst>
              <a:ext uri="{FF2B5EF4-FFF2-40B4-BE49-F238E27FC236}">
                <a16:creationId xmlns:a16="http://schemas.microsoft.com/office/drawing/2014/main" id="{718F785D-27E7-714D-BE51-2440DB9BFE9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81039" y="1484784"/>
            <a:ext cx="4608512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</p:spTree>
    <p:extLst>
      <p:ext uri="{BB962C8B-B14F-4D97-AF65-F5344CB8AC3E}">
        <p14:creationId xmlns:p14="http://schemas.microsoft.com/office/powerpoint/2010/main" val="3673649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20.11.2024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8">
            <a:extLst>
              <a:ext uri="{FF2B5EF4-FFF2-40B4-BE49-F238E27FC236}">
                <a16:creationId xmlns:a16="http://schemas.microsoft.com/office/drawing/2014/main" id="{8CDDDA26-F586-4F66-B765-F993B007B1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005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20.11.2024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Obraz 8">
            <a:extLst>
              <a:ext uri="{FF2B5EF4-FFF2-40B4-BE49-F238E27FC236}">
                <a16:creationId xmlns:a16="http://schemas.microsoft.com/office/drawing/2014/main" id="{B997F93E-C7BB-5458-92D8-95F0F89C3E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27256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20.11.2024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Obraz 8">
            <a:extLst>
              <a:ext uri="{FF2B5EF4-FFF2-40B4-BE49-F238E27FC236}">
                <a16:creationId xmlns:a16="http://schemas.microsoft.com/office/drawing/2014/main" id="{3F77F5F0-5B2E-28CA-6BA9-C8396E70AA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54865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Title only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20.11.2024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D93689EB-A1D0-56FC-A166-ACA8769019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00935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20.11.2024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2" name="Obraz 8">
            <a:extLst>
              <a:ext uri="{FF2B5EF4-FFF2-40B4-BE49-F238E27FC236}">
                <a16:creationId xmlns:a16="http://schemas.microsoft.com/office/drawing/2014/main" id="{9AD006F0-3510-2F54-EFA7-EAB596FBD1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96236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20.11.2024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B04E4A7-8EA0-7F1C-0038-EC5E7ECF97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5205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20.11.2024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A94FDDA4-C235-39E1-467F-26EDE13CC8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49540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20.11.2024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3999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20.11.2024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60110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Palette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20.11.2024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62075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334273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963841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725144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3342732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963841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725143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69009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27732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507426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123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736032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11844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5500855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736031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118442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5521225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08339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446756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5848221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8609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5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42088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50100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4581128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420888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501008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4601498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76825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850133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92849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8817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204865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068961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3933056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55223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418085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280422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4807424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515479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74223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C8B477A9-F072-491D-97F0-075D86D48BC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6118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9883126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12000656" y="2"/>
            <a:ext cx="210550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5289479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64E3F3CC-488B-1A43-8BF7-E9DA7C8691B4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7" name="Dowolny kształt 46">
            <a:extLst>
              <a:ext uri="{FF2B5EF4-FFF2-40B4-BE49-F238E27FC236}">
                <a16:creationId xmlns:a16="http://schemas.microsoft.com/office/drawing/2014/main" id="{D78E2651-00FD-EE4D-97D0-08178DC23090}"/>
              </a:ext>
            </a:extLst>
          </p:cNvPr>
          <p:cNvSpPr/>
          <p:nvPr userDrawn="1"/>
        </p:nvSpPr>
        <p:spPr>
          <a:xfrm>
            <a:off x="-358809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8" name="Dowolny kształt 47">
            <a:extLst>
              <a:ext uri="{FF2B5EF4-FFF2-40B4-BE49-F238E27FC236}">
                <a16:creationId xmlns:a16="http://schemas.microsoft.com/office/drawing/2014/main" id="{BF60AC8E-8375-EE44-907F-EE2D22B4013F}"/>
              </a:ext>
            </a:extLst>
          </p:cNvPr>
          <p:cNvSpPr/>
          <p:nvPr userDrawn="1"/>
        </p:nvSpPr>
        <p:spPr>
          <a:xfrm>
            <a:off x="638545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2D1A084F-F8D9-B94B-AD7B-3F95A51F3055}"/>
              </a:ext>
            </a:extLst>
          </p:cNvPr>
          <p:cNvSpPr/>
          <p:nvPr userDrawn="1"/>
        </p:nvSpPr>
        <p:spPr>
          <a:xfrm>
            <a:off x="592957" y="4516595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985462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A4E7DF9E-040E-B32A-712D-44A25E91CBBA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FA8F4138-F37A-666E-9696-71E9235636A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3074147"/>
            <a:ext cx="3216275" cy="3783853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1EA54C35-64CE-1454-9E85-31C6368AA33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7" name="Dowolny kształt 6">
                <a:extLst>
                  <a:ext uri="{FF2B5EF4-FFF2-40B4-BE49-F238E27FC236}">
                    <a16:creationId xmlns:a16="http://schemas.microsoft.com/office/drawing/2014/main" id="{6EDE057B-E077-B3FB-462F-F39B5ECAC1D3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AF8ED71-9863-EE99-739B-163B7FF7ECE9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323A5BBD-9799-0291-D739-001D3F9F02F3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B92B1CF0-B6C8-0926-BB71-10CB927D93E5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9" name="Owal 8">
            <a:extLst>
              <a:ext uri="{FF2B5EF4-FFF2-40B4-BE49-F238E27FC236}">
                <a16:creationId xmlns:a16="http://schemas.microsoft.com/office/drawing/2014/main" id="{826B4D46-6727-ECC7-CB7C-460786E98E49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978304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66FDD963-1A2E-84DB-5F0B-B3F2AB23C278}"/>
              </a:ext>
            </a:extLst>
          </p:cNvPr>
          <p:cNvSpPr/>
          <p:nvPr userDrawn="1"/>
        </p:nvSpPr>
        <p:spPr>
          <a:xfrm>
            <a:off x="1093788" y="3213100"/>
            <a:ext cx="104775" cy="10318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4" name="Grupa 10">
            <a:extLst>
              <a:ext uri="{FF2B5EF4-FFF2-40B4-BE49-F238E27FC236}">
                <a16:creationId xmlns:a16="http://schemas.microsoft.com/office/drawing/2014/main" id="{CB69BF37-C09B-CAF4-4AF2-6ACC932781D6}"/>
              </a:ext>
            </a:extLst>
          </p:cNvPr>
          <p:cNvGrpSpPr>
            <a:grpSpLocks/>
          </p:cNvGrpSpPr>
          <p:nvPr userDrawn="1"/>
        </p:nvGrpSpPr>
        <p:grpSpPr bwMode="auto">
          <a:xfrm flipH="1">
            <a:off x="-1176808" y="2540274"/>
            <a:ext cx="5003800" cy="5961063"/>
            <a:chOff x="8642197" y="598064"/>
            <a:chExt cx="4708938" cy="5608782"/>
          </a:xfrm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CBF98609-8498-0A88-DDA6-3338458D3A54}"/>
                </a:ext>
              </a:extLst>
            </p:cNvPr>
            <p:cNvSpPr/>
            <p:nvPr/>
          </p:nvSpPr>
          <p:spPr>
            <a:xfrm rot="5400000">
              <a:off x="9692774" y="2548485"/>
              <a:ext cx="3658031" cy="3658690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7D5220F2-5CD4-D5A9-1692-5D8B5ED3627D}"/>
                </a:ext>
              </a:extLst>
            </p:cNvPr>
            <p:cNvSpPr/>
            <p:nvPr/>
          </p:nvSpPr>
          <p:spPr>
            <a:xfrm>
              <a:off x="10723272" y="2214230"/>
              <a:ext cx="206165" cy="20612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9E5FDAB7-7342-549F-ACA5-DC06CF4C1EEA}"/>
                </a:ext>
              </a:extLst>
            </p:cNvPr>
            <p:cNvSpPr/>
            <p:nvPr/>
          </p:nvSpPr>
          <p:spPr>
            <a:xfrm>
              <a:off x="11748124" y="3495810"/>
              <a:ext cx="204672" cy="204635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8CE59439-9E7A-5DF2-852A-A5B41260EBBE}"/>
                </a:ext>
              </a:extLst>
            </p:cNvPr>
            <p:cNvSpPr/>
            <p:nvPr/>
          </p:nvSpPr>
          <p:spPr>
            <a:xfrm>
              <a:off x="11274541" y="3920016"/>
              <a:ext cx="126985" cy="12696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9" name="Grupa 15">
              <a:extLst>
                <a:ext uri="{FF2B5EF4-FFF2-40B4-BE49-F238E27FC236}">
                  <a16:creationId xmlns:a16="http://schemas.microsoft.com/office/drawing/2014/main" id="{56B2F16E-3CFF-DDD2-1777-CD6090725E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10" name="Łuk blokowy 9">
                <a:extLst>
                  <a:ext uri="{FF2B5EF4-FFF2-40B4-BE49-F238E27FC236}">
                    <a16:creationId xmlns:a16="http://schemas.microsoft.com/office/drawing/2014/main" id="{FFE08561-7492-C882-E88E-D41CF8E1C68E}"/>
                  </a:ext>
                </a:extLst>
              </p:cNvPr>
              <p:cNvSpPr/>
              <p:nvPr/>
            </p:nvSpPr>
            <p:spPr>
              <a:xfrm rot="5400000">
                <a:off x="-1041990" y="3091578"/>
                <a:ext cx="2082195" cy="2081075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11" name="Wycinek okręgu 16">
                <a:extLst>
                  <a:ext uri="{FF2B5EF4-FFF2-40B4-BE49-F238E27FC236}">
                    <a16:creationId xmlns:a16="http://schemas.microsoft.com/office/drawing/2014/main" id="{24B36723-8CE9-418B-51BF-2CDA0A57D449}"/>
                  </a:ext>
                </a:extLst>
              </p:cNvPr>
              <p:cNvSpPr/>
              <p:nvPr/>
            </p:nvSpPr>
            <p:spPr>
              <a:xfrm>
                <a:off x="-523029" y="3609327"/>
                <a:ext cx="1044273" cy="1045578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31059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688A10F6-FAA9-3E46-9873-24A069E6FA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6450806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253D2FB9-A6E9-2046-AB1A-545CBBC92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FE356A52-6621-7C40-9559-3C6504A53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5734988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F598DA3-0FAB-144E-A5FA-BFF60AF047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96AA4560-E3E5-954B-9F04-2CF6CF381D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Symbol zastępczy tekstu 24">
            <a:extLst>
              <a:ext uri="{FF2B5EF4-FFF2-40B4-BE49-F238E27FC236}">
                <a16:creationId xmlns:a16="http://schemas.microsoft.com/office/drawing/2014/main" id="{3005D470-E84C-8F4D-BA65-B91CB68E8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3DE77377-B70B-6A40-A800-81D5E83CBA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3CC6D783-01B9-FB49-914F-F5464C0640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2387876F-05A0-5A46-AFC9-887778A447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04B3D1AE-9FA2-8D49-A9B4-7C083DDD99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4">
            <a:extLst>
              <a:ext uri="{FF2B5EF4-FFF2-40B4-BE49-F238E27FC236}">
                <a16:creationId xmlns:a16="http://schemas.microsoft.com/office/drawing/2014/main" id="{A9CBF8C3-B259-EF47-BBC1-70BA7DAAB82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7A0D881-95AC-4B4E-982A-A027EF2EE9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2" name="Symbol zastępczy tekstu 24">
            <a:extLst>
              <a:ext uri="{FF2B5EF4-FFF2-40B4-BE49-F238E27FC236}">
                <a16:creationId xmlns:a16="http://schemas.microsoft.com/office/drawing/2014/main" id="{B156C6C0-96F8-C040-98B5-86B2AE3284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obrazu 13">
            <a:extLst>
              <a:ext uri="{FF2B5EF4-FFF2-40B4-BE49-F238E27FC236}">
                <a16:creationId xmlns:a16="http://schemas.microsoft.com/office/drawing/2014/main" id="{4B5D3ED9-A5D1-EC4C-888C-AE5940B2DBB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86990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20.11.2024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wal 7">
            <a:extLst>
              <a:ext uri="{FF2B5EF4-FFF2-40B4-BE49-F238E27FC236}">
                <a16:creationId xmlns:a16="http://schemas.microsoft.com/office/drawing/2014/main" id="{35EBFB77-2BDD-7A6C-C48B-56B6D83BF890}"/>
              </a:ext>
            </a:extLst>
          </p:cNvPr>
          <p:cNvSpPr/>
          <p:nvPr userDrawn="1"/>
        </p:nvSpPr>
        <p:spPr>
          <a:xfrm>
            <a:off x="11422977" y="3145661"/>
            <a:ext cx="144016" cy="140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/>
              <a:t> </a:t>
            </a:r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C5DAEC5D-6C6F-0648-CC50-BC6211AEB6B3}"/>
              </a:ext>
            </a:extLst>
          </p:cNvPr>
          <p:cNvSpPr/>
          <p:nvPr userDrawn="1"/>
        </p:nvSpPr>
        <p:spPr>
          <a:xfrm>
            <a:off x="7008813" y="838200"/>
            <a:ext cx="5065712" cy="506571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Owal 9">
            <a:extLst>
              <a:ext uri="{FF2B5EF4-FFF2-40B4-BE49-F238E27FC236}">
                <a16:creationId xmlns:a16="http://schemas.microsoft.com/office/drawing/2014/main" id="{63F00A43-63A5-F8C3-A5B2-CF4F22EE06AC}"/>
              </a:ext>
            </a:extLst>
          </p:cNvPr>
          <p:cNvSpPr/>
          <p:nvPr userDrawn="1"/>
        </p:nvSpPr>
        <p:spPr>
          <a:xfrm>
            <a:off x="10223946" y="1355735"/>
            <a:ext cx="236089" cy="236089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11" name="Symbol zastępczy obrazu 7">
            <a:extLst>
              <a:ext uri="{FF2B5EF4-FFF2-40B4-BE49-F238E27FC236}">
                <a16:creationId xmlns:a16="http://schemas.microsoft.com/office/drawing/2014/main" id="{1CE9A6E6-140D-F901-F0FA-2C0C75205F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82574" y="217495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rtlCol="0"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52419806-E9B5-ABCA-ADB4-F79F0F1E4CE8}"/>
              </a:ext>
            </a:extLst>
          </p:cNvPr>
          <p:cNvSpPr/>
          <p:nvPr userDrawn="1"/>
        </p:nvSpPr>
        <p:spPr>
          <a:xfrm>
            <a:off x="11388305" y="3749049"/>
            <a:ext cx="69344" cy="678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D837DFA6-4ABC-A815-8A5E-310616A33A3E}"/>
              </a:ext>
            </a:extLst>
          </p:cNvPr>
          <p:cNvSpPr/>
          <p:nvPr userDrawn="1"/>
        </p:nvSpPr>
        <p:spPr>
          <a:xfrm rot="12264887">
            <a:off x="7351138" y="1122300"/>
            <a:ext cx="4578973" cy="4578974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7177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63750" y="2204865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750" y="1357140"/>
            <a:ext cx="9447213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750" y="3068961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3933056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67417" y="4807424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63750" y="5671520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90044" y="2204864"/>
            <a:ext cx="443519" cy="670821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90044" y="1357140"/>
            <a:ext cx="443519" cy="68767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0044" y="3068960"/>
            <a:ext cx="443519" cy="691205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90044" y="3953426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93711" y="4827794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0044" y="5691890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A170909E-6DFB-CF4F-806F-ECEA2171A294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30" name="Symbol zastępczy tekstu 10">
            <a:extLst>
              <a:ext uri="{FF2B5EF4-FFF2-40B4-BE49-F238E27FC236}">
                <a16:creationId xmlns:a16="http://schemas.microsoft.com/office/drawing/2014/main" id="{AFD26619-93E8-AC49-8792-7357DFFCFA4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160447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47636F05-883D-AA4D-97B2-236AC149F6EC}"/>
              </a:ext>
            </a:extLst>
          </p:cNvPr>
          <p:cNvGrpSpPr/>
          <p:nvPr userDrawn="1"/>
        </p:nvGrpSpPr>
        <p:grpSpPr>
          <a:xfrm flipH="1">
            <a:off x="7593013" y="-1"/>
            <a:ext cx="5004006" cy="5960235"/>
            <a:chOff x="8642197" y="598064"/>
            <a:chExt cx="4708938" cy="5608782"/>
          </a:xfrm>
        </p:grpSpPr>
        <p:sp>
          <p:nvSpPr>
            <p:cNvPr id="49" name="Łuk blokowy 48">
              <a:extLst>
                <a:ext uri="{FF2B5EF4-FFF2-40B4-BE49-F238E27FC236}">
                  <a16:creationId xmlns:a16="http://schemas.microsoft.com/office/drawing/2014/main" id="{D3852846-B9F1-8D43-BE6F-60978C5737F5}"/>
                </a:ext>
              </a:extLst>
            </p:cNvPr>
            <p:cNvSpPr/>
            <p:nvPr userDrawn="1"/>
          </p:nvSpPr>
          <p:spPr>
            <a:xfrm rot="5400000">
              <a:off x="9693149" y="2548860"/>
              <a:ext cx="3657986" cy="3657986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BF1ECFDE-8257-CB40-81F5-2A3C1601E1F0}"/>
                </a:ext>
              </a:extLst>
            </p:cNvPr>
            <p:cNvSpPr/>
            <p:nvPr userDrawn="1"/>
          </p:nvSpPr>
          <p:spPr>
            <a:xfrm>
              <a:off x="10723923" y="2214589"/>
              <a:ext cx="205407" cy="205407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55394110-050F-7B44-A4A1-7F9649B1B018}"/>
                </a:ext>
              </a:extLst>
            </p:cNvPr>
            <p:cNvSpPr/>
            <p:nvPr userDrawn="1"/>
          </p:nvSpPr>
          <p:spPr>
            <a:xfrm>
              <a:off x="11747592" y="3495246"/>
              <a:ext cx="205624" cy="20562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92F4D393-8259-E64D-9287-AC2CB215FC96}"/>
                </a:ext>
              </a:extLst>
            </p:cNvPr>
            <p:cNvSpPr/>
            <p:nvPr userDrawn="1"/>
          </p:nvSpPr>
          <p:spPr>
            <a:xfrm>
              <a:off x="11275113" y="3919597"/>
              <a:ext cx="126876" cy="126876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59" name="Grupa 58">
              <a:extLst>
                <a:ext uri="{FF2B5EF4-FFF2-40B4-BE49-F238E27FC236}">
                  <a16:creationId xmlns:a16="http://schemas.microsoft.com/office/drawing/2014/main" id="{E238EEA9-AED9-AF4C-AC19-81427B89E83E}"/>
                </a:ext>
              </a:extLst>
            </p:cNvPr>
            <p:cNvGrpSpPr/>
            <p:nvPr userDrawn="1"/>
          </p:nvGrpSpPr>
          <p:grpSpPr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60" name="Łuk blokowy 59">
                <a:extLst>
                  <a:ext uri="{FF2B5EF4-FFF2-40B4-BE49-F238E27FC236}">
                    <a16:creationId xmlns:a16="http://schemas.microsoft.com/office/drawing/2014/main" id="{5CB41601-C0BB-9C4B-8278-1B8FB464FA15}"/>
                  </a:ext>
                </a:extLst>
              </p:cNvPr>
              <p:cNvSpPr/>
              <p:nvPr userDrawn="1"/>
            </p:nvSpPr>
            <p:spPr>
              <a:xfrm rot="5400000">
                <a:off x="-1041430" y="3091018"/>
                <a:ext cx="2081726" cy="2081726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61" name="Wycinek okręgu 16">
                <a:extLst>
                  <a:ext uri="{FF2B5EF4-FFF2-40B4-BE49-F238E27FC236}">
                    <a16:creationId xmlns:a16="http://schemas.microsoft.com/office/drawing/2014/main" id="{CB1B7614-DC6C-5440-A29E-1A14F10E1BFF}"/>
                  </a:ext>
                </a:extLst>
              </p:cNvPr>
              <p:cNvSpPr/>
              <p:nvPr userDrawn="1"/>
            </p:nvSpPr>
            <p:spPr>
              <a:xfrm>
                <a:off x="-522463" y="3609418"/>
                <a:ext cx="1044925" cy="1044925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10937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8">
            <a:extLst>
              <a:ext uri="{FF2B5EF4-FFF2-40B4-BE49-F238E27FC236}">
                <a16:creationId xmlns:a16="http://schemas.microsoft.com/office/drawing/2014/main" id="{5063505C-0532-7AC1-2B15-9CED32057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wal 3">
            <a:extLst>
              <a:ext uri="{FF2B5EF4-FFF2-40B4-BE49-F238E27FC236}">
                <a16:creationId xmlns:a16="http://schemas.microsoft.com/office/drawing/2014/main" id="{8D93EEB8-58C4-B048-CCC6-B322493531D2}"/>
              </a:ext>
            </a:extLst>
          </p:cNvPr>
          <p:cNvSpPr/>
          <p:nvPr userDrawn="1"/>
        </p:nvSpPr>
        <p:spPr>
          <a:xfrm>
            <a:off x="10371716" y="1754273"/>
            <a:ext cx="107950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5" name="Owal 4">
            <a:extLst>
              <a:ext uri="{FF2B5EF4-FFF2-40B4-BE49-F238E27FC236}">
                <a16:creationId xmlns:a16="http://schemas.microsoft.com/office/drawing/2014/main" id="{3DEEB049-0882-5D34-CE8B-D1C36B445470}"/>
              </a:ext>
            </a:extLst>
          </p:cNvPr>
          <p:cNvSpPr/>
          <p:nvPr userDrawn="1"/>
        </p:nvSpPr>
        <p:spPr>
          <a:xfrm>
            <a:off x="9980018" y="2086319"/>
            <a:ext cx="173038" cy="173038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BEA62C09-D289-00C5-49BC-6C269DF447CD}"/>
              </a:ext>
            </a:extLst>
          </p:cNvPr>
          <p:cNvSpPr/>
          <p:nvPr userDrawn="1"/>
        </p:nvSpPr>
        <p:spPr>
          <a:xfrm flipH="1" flipV="1">
            <a:off x="10047866" y="4947964"/>
            <a:ext cx="377825" cy="377825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7" name="Wycinek okręgu 16">
            <a:extLst>
              <a:ext uri="{FF2B5EF4-FFF2-40B4-BE49-F238E27FC236}">
                <a16:creationId xmlns:a16="http://schemas.microsoft.com/office/drawing/2014/main" id="{F9F38664-B749-5A87-0F20-14254EDA6508}"/>
              </a:ext>
            </a:extLst>
          </p:cNvPr>
          <p:cNvSpPr/>
          <p:nvPr userDrawn="1"/>
        </p:nvSpPr>
        <p:spPr>
          <a:xfrm>
            <a:off x="9445825" y="4797152"/>
            <a:ext cx="620712" cy="620712"/>
          </a:xfrm>
          <a:prstGeom prst="pie">
            <a:avLst>
              <a:gd name="adj1" fmla="val 5392385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69E3E90B-62A6-9408-71FD-4995E98DE1A8}"/>
              </a:ext>
            </a:extLst>
          </p:cNvPr>
          <p:cNvSpPr/>
          <p:nvPr userDrawn="1"/>
        </p:nvSpPr>
        <p:spPr>
          <a:xfrm>
            <a:off x="10655878" y="5087663"/>
            <a:ext cx="98425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34A37E90-AF66-E2CC-BBB3-C5D5BE5E118C}"/>
              </a:ext>
            </a:extLst>
          </p:cNvPr>
          <p:cNvSpPr/>
          <p:nvPr userDrawn="1"/>
        </p:nvSpPr>
        <p:spPr>
          <a:xfrm rot="5400000">
            <a:off x="10047072" y="1402900"/>
            <a:ext cx="2747963" cy="2746375"/>
          </a:xfrm>
          <a:prstGeom prst="blockArc">
            <a:avLst>
              <a:gd name="adj1" fmla="val 1307"/>
              <a:gd name="adj2" fmla="val 5414643"/>
              <a:gd name="adj3" fmla="val 24113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Wycinek okręgu 13">
            <a:extLst>
              <a:ext uri="{FF2B5EF4-FFF2-40B4-BE49-F238E27FC236}">
                <a16:creationId xmlns:a16="http://schemas.microsoft.com/office/drawing/2014/main" id="{8BB4624D-F1B8-0C5F-D6F0-0039C621428F}"/>
              </a:ext>
            </a:extLst>
          </p:cNvPr>
          <p:cNvSpPr/>
          <p:nvPr userDrawn="1"/>
        </p:nvSpPr>
        <p:spPr>
          <a:xfrm rot="16200000">
            <a:off x="10680485" y="2110925"/>
            <a:ext cx="1379537" cy="1330325"/>
          </a:xfrm>
          <a:prstGeom prst="pie">
            <a:avLst>
              <a:gd name="adj1" fmla="val 16210634"/>
              <a:gd name="adj2" fmla="val 11496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1167977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Screen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rostokąt 18">
            <a:extLst>
              <a:ext uri="{FF2B5EF4-FFF2-40B4-BE49-F238E27FC236}">
                <a16:creationId xmlns:a16="http://schemas.microsoft.com/office/drawing/2014/main" id="{0E3EF4E5-F72D-524E-92E5-47B00873C6C5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12288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1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1" name="Grupa 20">
            <a:extLst>
              <a:ext uri="{FF2B5EF4-FFF2-40B4-BE49-F238E27FC236}">
                <a16:creationId xmlns:a16="http://schemas.microsoft.com/office/drawing/2014/main" id="{9ED52645-1D53-644F-AE3B-650EE34879D0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5F600987-67FC-BF45-8776-0E0290E6EEB1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A10EE14C-3DCE-3247-9CFA-344F34F6F6E2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1DD39D08-02B6-9641-AB4F-E160D7E7EE8F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246033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2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8EEF1079-BCEB-AA4E-83FF-A1A65A04D8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7022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D2817E37-7031-5B4C-A0B9-14FB72B8E6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29279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18">
            <a:extLst>
              <a:ext uri="{FF2B5EF4-FFF2-40B4-BE49-F238E27FC236}">
                <a16:creationId xmlns:a16="http://schemas.microsoft.com/office/drawing/2014/main" id="{0C0A0286-7F0E-B44C-9C48-C3001357D9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02449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2" name="Symbol zastępczy obrazu 7">
            <a:extLst>
              <a:ext uri="{FF2B5EF4-FFF2-40B4-BE49-F238E27FC236}">
                <a16:creationId xmlns:a16="http://schemas.microsoft.com/office/drawing/2014/main" id="{14E52483-C0E1-5F45-BC4C-6D22AEB8865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1821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EB5E0AB9-946C-EA49-AC73-89C9F62156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76862" y="3339716"/>
            <a:ext cx="3912688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54E5D6E0-ACCC-4F47-9D6E-3FC08FF315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02450" y="3339716"/>
            <a:ext cx="3916363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5942A205-07B5-334D-8F39-33CFB04F88FF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ABBE9A96-2293-5743-8080-CFD6D4DB029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9A10C1-A5C6-5945-9CE1-94CB468B2316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E2BFDD0B-37FE-8543-9F08-E233D04C82A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311275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3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3C9D0AE3-35C2-3C46-9DC1-67B1044EC4B6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C88B62CC-EB06-2C48-8918-9D5606383D2A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C643A26B-BEAF-1140-A748-6F9FF3A26D1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B9B981F5-6E2B-E544-AB55-92D0273FEDF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56D12ADF-18C8-AF4E-BEF7-6C5BEFF095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C7E4EFE6-7B8F-EA42-A596-8A6D92B95B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4416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AC9280D8-6656-6248-A5DD-E03A23E809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88855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36080D10-C6DE-8B4E-B67F-0C4956534CE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84828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881E8792-81CE-F94F-8BEE-1854EB72A4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9336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45FB8F0B-6B1F-C343-8CCC-C156E2DBCDF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05279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2">
            <a:extLst>
              <a:ext uri="{FF2B5EF4-FFF2-40B4-BE49-F238E27FC236}">
                <a16:creationId xmlns:a16="http://schemas.microsoft.com/office/drawing/2014/main" id="{D6329CE0-01F7-BE4D-9E53-FDBCA2D1FB5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6300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2">
            <a:extLst>
              <a:ext uri="{FF2B5EF4-FFF2-40B4-BE49-F238E27FC236}">
                <a16:creationId xmlns:a16="http://schemas.microsoft.com/office/drawing/2014/main" id="{FF614BC6-5140-8848-80C0-EF5FAC4BA3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9235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9D463FF2-2C47-0C41-AAE8-FB0328B826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8882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513272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4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0FC3B1B-C376-2C4A-9589-B0D60292BF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12D214F1-A949-8D46-980F-8F7B64EEE7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7296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0801E402-DBAE-A941-BD45-C1E7B400A3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47516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D0E6F4A3-DE04-4E4F-A800-E98D1DB8EDB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67008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D3B35467-6B6B-734A-8549-0B9564FBBC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10302" y="4239681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F1E465D4-DFCB-3649-9EC7-73B3935E9C1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32868" y="1011662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15F3E870-8305-7A4C-A73C-69C759E94A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81943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1263D1A8-179A-8646-881C-0F5E62D423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20450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74B7C8B7-5174-7B43-8AD5-972D3DE4CE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6300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2" name="Symbol zastępczy tekstu 2">
            <a:extLst>
              <a:ext uri="{FF2B5EF4-FFF2-40B4-BE49-F238E27FC236}">
                <a16:creationId xmlns:a16="http://schemas.microsoft.com/office/drawing/2014/main" id="{C45D1DBC-9C36-C64B-80A4-507D567E5C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5626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1CEC1F19-041C-A946-895D-A67DC29A03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6243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1652DC79-575A-B845-B046-186FB69E14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4277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5" name="Grupa 14">
            <a:extLst>
              <a:ext uri="{FF2B5EF4-FFF2-40B4-BE49-F238E27FC236}">
                <a16:creationId xmlns:a16="http://schemas.microsoft.com/office/drawing/2014/main" id="{3702C287-7FCA-7346-9982-99A4FB22505B}"/>
              </a:ext>
            </a:extLst>
          </p:cNvPr>
          <p:cNvGrpSpPr/>
          <p:nvPr userDrawn="1"/>
        </p:nvGrpSpPr>
        <p:grpSpPr>
          <a:xfrm rot="16200000">
            <a:off x="10759145" y="116519"/>
            <a:ext cx="1552722" cy="1319684"/>
            <a:chOff x="9572138" y="165530"/>
            <a:chExt cx="2619861" cy="2226662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4C165C9A-DB4B-7746-8903-B137E63DCB2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7BCDFA4F-9C25-9E48-A034-5E3D8BA352A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BBEFFF08-6CC0-7242-A3D6-2A23D86E7E6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3278273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6DD83E60-FD91-9444-84E0-2EB18DDDAB82}"/>
              </a:ext>
            </a:extLst>
          </p:cNvPr>
          <p:cNvGrpSpPr/>
          <p:nvPr userDrawn="1"/>
        </p:nvGrpSpPr>
        <p:grpSpPr>
          <a:xfrm>
            <a:off x="4223603" y="178304"/>
            <a:ext cx="3744578" cy="3744578"/>
            <a:chOff x="2755900" y="404664"/>
            <a:chExt cx="5989637" cy="5989637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FA7C7494-8312-FE48-9C82-D680CB136B96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639CF175-D5AC-864E-9B34-2773BDFCFDE0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5883461-61C5-6546-BD57-7AF8F09F34B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57A1CFE6-E736-7946-BBC6-2B0A4A70277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35033C7-8946-A344-B8D6-45190911782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Obraz 8">
            <a:extLst>
              <a:ext uri="{FF2B5EF4-FFF2-40B4-BE49-F238E27FC236}">
                <a16:creationId xmlns:a16="http://schemas.microsoft.com/office/drawing/2014/main" id="{F5E5CBFE-EB1D-4E99-70AD-4E239C6AD5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31810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6B97521F-E6B9-3D25-C084-51588967593D}"/>
              </a:ext>
            </a:extLst>
          </p:cNvPr>
          <p:cNvGrpSpPr/>
          <p:nvPr userDrawn="1"/>
        </p:nvGrpSpPr>
        <p:grpSpPr>
          <a:xfrm>
            <a:off x="4224337" y="177799"/>
            <a:ext cx="3743325" cy="3744912"/>
            <a:chOff x="4224337" y="177799"/>
            <a:chExt cx="3743325" cy="3744912"/>
          </a:xfrm>
        </p:grpSpPr>
        <p:sp>
          <p:nvSpPr>
            <p:cNvPr id="4" name="Owal 3">
              <a:extLst>
                <a:ext uri="{FF2B5EF4-FFF2-40B4-BE49-F238E27FC236}">
                  <a16:creationId xmlns:a16="http://schemas.microsoft.com/office/drawing/2014/main" id="{DD7A934E-4D4C-ACC1-394B-8BAC4A95B2CB}"/>
                </a:ext>
              </a:extLst>
            </p:cNvPr>
            <p:cNvSpPr/>
            <p:nvPr userDrawn="1"/>
          </p:nvSpPr>
          <p:spPr>
            <a:xfrm>
              <a:off x="4224337" y="177799"/>
              <a:ext cx="3743325" cy="3744912"/>
            </a:xfrm>
            <a:prstGeom prst="ellipse">
              <a:avLst/>
            </a:prstGeom>
            <a:gradFill>
              <a:gsLst>
                <a:gs pos="0">
                  <a:schemeClr val="tx2">
                    <a:alpha val="4794"/>
                  </a:schemeClr>
                </a:gs>
                <a:gs pos="26000">
                  <a:schemeClr val="tx2">
                    <a:alpha val="26000"/>
                  </a:schemeClr>
                </a:gs>
                <a:gs pos="99000">
                  <a:schemeClr val="tx2">
                    <a:alpha val="20009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A53DDD4-2DF8-9B78-352D-D0250D880794}"/>
                </a:ext>
              </a:extLst>
            </p:cNvPr>
            <p:cNvSpPr/>
            <p:nvPr userDrawn="1"/>
          </p:nvSpPr>
          <p:spPr>
            <a:xfrm>
              <a:off x="4656137" y="608011"/>
              <a:ext cx="2879725" cy="2881313"/>
            </a:xfrm>
            <a:prstGeom prst="ellipse">
              <a:avLst/>
            </a:prstGeom>
            <a:gradFill>
              <a:gsLst>
                <a:gs pos="0">
                  <a:schemeClr val="tx2">
                    <a:alpha val="22000"/>
                  </a:schemeClr>
                </a:gs>
                <a:gs pos="26000">
                  <a:schemeClr val="tx2">
                    <a:alpha val="12000"/>
                  </a:schemeClr>
                </a:gs>
                <a:gs pos="98000">
                  <a:schemeClr val="tx2">
                    <a:alpha val="0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9597282" y="2178577"/>
            <a:ext cx="67418" cy="6741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Łuk blokowy 5">
            <a:extLst>
              <a:ext uri="{FF2B5EF4-FFF2-40B4-BE49-F238E27FC236}">
                <a16:creationId xmlns:a16="http://schemas.microsoft.com/office/drawing/2014/main" id="{0EDD24DF-FF1D-AA14-3C3F-926FBA56928B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7" name="Wycinek okręgu 22">
            <a:extLst>
              <a:ext uri="{FF2B5EF4-FFF2-40B4-BE49-F238E27FC236}">
                <a16:creationId xmlns:a16="http://schemas.microsoft.com/office/drawing/2014/main" id="{D27C2169-B741-1660-0285-31B69213D2EB}"/>
              </a:ext>
            </a:extLst>
          </p:cNvPr>
          <p:cNvSpPr/>
          <p:nvPr userDrawn="1"/>
        </p:nvSpPr>
        <p:spPr>
          <a:xfrm rot="5400000">
            <a:off x="7461250" y="2200275"/>
            <a:ext cx="1843088" cy="1843088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98B0906C-CF40-2ECF-286B-E5830E46E992}"/>
              </a:ext>
            </a:extLst>
          </p:cNvPr>
          <p:cNvSpPr/>
          <p:nvPr userDrawn="1"/>
        </p:nvSpPr>
        <p:spPr>
          <a:xfrm>
            <a:off x="8888413" y="1790700"/>
            <a:ext cx="136525" cy="138113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A3D3EC7F-01B9-152E-2A30-836878129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5905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a 8">
            <a:extLst>
              <a:ext uri="{FF2B5EF4-FFF2-40B4-BE49-F238E27FC236}">
                <a16:creationId xmlns:a16="http://schemas.microsoft.com/office/drawing/2014/main" id="{E8CD0D1D-44EA-6346-9214-2668EB806F47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AF31EF54-D14E-E245-AEF2-71203734C928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2" name="Dowolny kształt 31">
              <a:extLst>
                <a:ext uri="{FF2B5EF4-FFF2-40B4-BE49-F238E27FC236}">
                  <a16:creationId xmlns:a16="http://schemas.microsoft.com/office/drawing/2014/main" id="{1E5E4DA0-E22C-774D-A196-B67DC576A30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1706C61B-7BD1-2D4B-92CA-4F2BCE66206F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20.11.2024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FB2A556C-5DAD-EE4C-94E3-8D80519C099D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62CFFA05-91C2-7819-AB4A-318B430213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51027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551384" y="260648"/>
            <a:ext cx="3450979" cy="3303079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7531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4079776" y="314950"/>
            <a:ext cx="4821942" cy="4615286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" name="Łuk blokowy 1">
            <a:extLst>
              <a:ext uri="{FF2B5EF4-FFF2-40B4-BE49-F238E27FC236}">
                <a16:creationId xmlns:a16="http://schemas.microsoft.com/office/drawing/2014/main" id="{5AC082F8-5E75-8022-AC69-134F9352629A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59613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 and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103722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F9DC2B6A-B300-B545-9FCF-D6D74CE226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4005263"/>
            <a:ext cx="5991225" cy="2016125"/>
          </a:xfrm>
        </p:spPr>
        <p:txBody>
          <a:bodyPr vert="horz" lIns="0" tIns="45720" rIns="0" bIns="45720" rtlCol="0">
            <a:normAutofit/>
          </a:bodyPr>
          <a:lstStyle>
            <a:lvl1pPr marL="0" indent="0">
              <a:buNone/>
              <a:defRPr lang="pl-PL"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pl-PL" dirty="0"/>
              <a:t>„</a:t>
            </a: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quote</a:t>
            </a:r>
            <a:r>
              <a:rPr lang="pl-PL" dirty="0"/>
              <a:t>..”</a:t>
            </a:r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0844117-28C1-6846-AB39-ED6FA541A7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939182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335610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" name="Symbol zastępczy obrazu 5">
            <a:extLst>
              <a:ext uri="{FF2B5EF4-FFF2-40B4-BE49-F238E27FC236}">
                <a16:creationId xmlns:a16="http://schemas.microsoft.com/office/drawing/2014/main" id="{31BABAC7-9734-7047-817E-D059272FAC1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932190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ED5265FB-925F-5049-809B-9D2546BC32D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EF28E646-CCEF-B64C-8B98-16C70FF03946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98D66150-2323-6847-94BB-6ED7BB20FB80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0ECFCC33-658D-1547-9403-6C234B36285A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18796136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878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24555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426062277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0000"/>
                    <a:lumOff val="2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33052097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2227807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730794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5" name="Symbol zastępczy obrazu 7">
            <a:extLst>
              <a:ext uri="{FF2B5EF4-FFF2-40B4-BE49-F238E27FC236}">
                <a16:creationId xmlns:a16="http://schemas.microsoft.com/office/drawing/2014/main" id="{50825995-2E30-9B48-A248-311B3F754A2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93013" y="-372662"/>
            <a:ext cx="7603323" cy="760332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3" name="Grupa 12">
            <a:extLst>
              <a:ext uri="{FF2B5EF4-FFF2-40B4-BE49-F238E27FC236}">
                <a16:creationId xmlns:a16="http://schemas.microsoft.com/office/drawing/2014/main" id="{D27FC674-7A67-254D-A229-6F6F66A00E3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16" name="Dowolny kształt 15">
              <a:extLst>
                <a:ext uri="{FF2B5EF4-FFF2-40B4-BE49-F238E27FC236}">
                  <a16:creationId xmlns:a16="http://schemas.microsoft.com/office/drawing/2014/main" id="{77643C31-29C9-6643-9065-73513A86A157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7" name="Dowolny kształt 16">
              <a:extLst>
                <a:ext uri="{FF2B5EF4-FFF2-40B4-BE49-F238E27FC236}">
                  <a16:creationId xmlns:a16="http://schemas.microsoft.com/office/drawing/2014/main" id="{FC25DD39-7465-A64F-BE7C-072A9552AA9A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C9CE9B7F-DE87-D740-8608-D5FB1841368E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2162275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20.11.2024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3BDBF016-E9EB-B640-9B0E-52D3F6A9A088}"/>
              </a:ext>
            </a:extLst>
          </p:cNvPr>
          <p:cNvSpPr/>
          <p:nvPr userDrawn="1"/>
        </p:nvSpPr>
        <p:spPr>
          <a:xfrm>
            <a:off x="8255431" y="6057070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Dowolny kształt 18">
            <a:extLst>
              <a:ext uri="{FF2B5EF4-FFF2-40B4-BE49-F238E27FC236}">
                <a16:creationId xmlns:a16="http://schemas.microsoft.com/office/drawing/2014/main" id="{A66D4621-5CB2-644E-8DED-1ED84A9C7366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2700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D4D99682-910D-7D44-A236-6808F9AA1D89}"/>
              </a:ext>
            </a:extLst>
          </p:cNvPr>
          <p:cNvSpPr/>
          <p:nvPr userDrawn="1"/>
        </p:nvSpPr>
        <p:spPr>
          <a:xfrm>
            <a:off x="9217024" y="3614455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4B7FD2CC-BDD9-214A-87AE-5D19C0E31A48}"/>
              </a:ext>
            </a:extLst>
          </p:cNvPr>
          <p:cNvSpPr/>
          <p:nvPr userDrawn="1"/>
        </p:nvSpPr>
        <p:spPr>
          <a:xfrm>
            <a:off x="8184232" y="5832204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5C48032F-F54F-E644-9644-7A3E507C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8A866685-67C9-2B2B-4C66-AF638261F8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57960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9E2CA010-9ED4-3B43-83F5-1AFF6662C6C3}"/>
              </a:ext>
            </a:extLst>
          </p:cNvPr>
          <p:cNvGrpSpPr/>
          <p:nvPr userDrawn="1"/>
        </p:nvGrpSpPr>
        <p:grpSpPr>
          <a:xfrm>
            <a:off x="692627" y="1700646"/>
            <a:ext cx="3744578" cy="3744578"/>
            <a:chOff x="2755900" y="404664"/>
            <a:chExt cx="5989637" cy="5989637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E52AF8C-BEC5-DA4C-8F1D-EDE2D22E90DF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F86647A5-7681-2941-B0C2-95A26CED3B19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37263F2-1CA5-DC64-C5E7-4CE7747C23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4379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Shape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wal 4">
            <a:extLst>
              <a:ext uri="{FF2B5EF4-FFF2-40B4-BE49-F238E27FC236}">
                <a16:creationId xmlns:a16="http://schemas.microsoft.com/office/drawing/2014/main" id="{21D0325D-A8CD-4083-14C5-8C93265EA5CC}"/>
              </a:ext>
            </a:extLst>
          </p:cNvPr>
          <p:cNvSpPr/>
          <p:nvPr userDrawn="1"/>
        </p:nvSpPr>
        <p:spPr>
          <a:xfrm>
            <a:off x="734977" y="1630634"/>
            <a:ext cx="3743325" cy="3744912"/>
          </a:xfrm>
          <a:prstGeom prst="ellipse">
            <a:avLst/>
          </a:prstGeom>
          <a:gradFill>
            <a:gsLst>
              <a:gs pos="0">
                <a:schemeClr val="tx2">
                  <a:alpha val="4794"/>
                </a:schemeClr>
              </a:gs>
              <a:gs pos="26000">
                <a:schemeClr val="tx2">
                  <a:alpha val="26000"/>
                </a:schemeClr>
              </a:gs>
              <a:gs pos="99000">
                <a:schemeClr val="tx2">
                  <a:alpha val="20009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81D231E9-7DBA-7D11-2298-EF5DFAEF133D}"/>
              </a:ext>
            </a:extLst>
          </p:cNvPr>
          <p:cNvSpPr/>
          <p:nvPr userDrawn="1"/>
        </p:nvSpPr>
        <p:spPr>
          <a:xfrm>
            <a:off x="1166777" y="2060846"/>
            <a:ext cx="2879725" cy="2881313"/>
          </a:xfrm>
          <a:prstGeom prst="ellipse">
            <a:avLst/>
          </a:prstGeom>
          <a:gradFill>
            <a:gsLst>
              <a:gs pos="0">
                <a:schemeClr val="tx2">
                  <a:alpha val="22000"/>
                </a:schemeClr>
              </a:gs>
              <a:gs pos="26000">
                <a:schemeClr val="tx2">
                  <a:alpha val="12000"/>
                </a:schemeClr>
              </a:gs>
              <a:gs pos="98000">
                <a:schemeClr val="tx2">
                  <a:alpha val="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9000"/>
                    <a:lumOff val="31000"/>
                  </a:schemeClr>
                </a:gs>
                <a:gs pos="7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D0D85F34-38E0-E5BC-DC19-3E79449549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87989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20.11.2024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062164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27588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93013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5368537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7938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20.11.2024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44138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20.11.2024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1" name="Symbol zastępczy obrazu 16">
            <a:extLst>
              <a:ext uri="{FF2B5EF4-FFF2-40B4-BE49-F238E27FC236}">
                <a16:creationId xmlns:a16="http://schemas.microsoft.com/office/drawing/2014/main" id="{EBDD1FBE-541D-40A3-A21B-D99505B69B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9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A820C7A-874B-4006-92F4-14444C335DE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46463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FA401A54-4461-49C6-B8C0-6E7BC153725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11888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F3288686-D009-4AC8-ACE5-166DEEC6DFE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980690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0" name="Symbol zastępczy tekstu 27">
            <a:extLst>
              <a:ext uri="{FF2B5EF4-FFF2-40B4-BE49-F238E27FC236}">
                <a16:creationId xmlns:a16="http://schemas.microsoft.com/office/drawing/2014/main" id="{DA230F1A-C2C4-46CC-B71F-9E36E811D9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0711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1" name="Łącznik prosty 30">
            <a:extLst>
              <a:ext uri="{FF2B5EF4-FFF2-40B4-BE49-F238E27FC236}">
                <a16:creationId xmlns:a16="http://schemas.microsoft.com/office/drawing/2014/main" id="{DEDD961F-0953-45D4-A652-E6154D6ACDD6}"/>
              </a:ext>
            </a:extLst>
          </p:cNvPr>
          <p:cNvCxnSpPr>
            <a:cxnSpLocks/>
          </p:cNvCxnSpPr>
          <p:nvPr userDrawn="1"/>
        </p:nvCxnSpPr>
        <p:spPr>
          <a:xfrm flipH="1">
            <a:off x="1361749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8AAF722E-659C-438B-8CDB-82B634C189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0711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FE474BC4-EB72-4EC7-844C-7A24B143E5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54400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4" name="Łącznik prosty 33">
            <a:extLst>
              <a:ext uri="{FF2B5EF4-FFF2-40B4-BE49-F238E27FC236}">
                <a16:creationId xmlns:a16="http://schemas.microsoft.com/office/drawing/2014/main" id="{AC6C188A-B398-4A66-BFCB-024829C6250B}"/>
              </a:ext>
            </a:extLst>
          </p:cNvPr>
          <p:cNvCxnSpPr>
            <a:cxnSpLocks/>
          </p:cNvCxnSpPr>
          <p:nvPr userDrawn="1"/>
        </p:nvCxnSpPr>
        <p:spPr>
          <a:xfrm flipH="1">
            <a:off x="4135438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030B854A-C498-4A4D-AC22-439AFA4A42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4400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6" name="Symbol zastępczy tekstu 27">
            <a:extLst>
              <a:ext uri="{FF2B5EF4-FFF2-40B4-BE49-F238E27FC236}">
                <a16:creationId xmlns:a16="http://schemas.microsoft.com/office/drawing/2014/main" id="{944ADB1E-FFCE-490A-814F-3C96A330845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9825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971C43EA-3890-4C8A-8812-CD3FAE30C720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0863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Symbol zastępczy tekstu 3">
            <a:extLst>
              <a:ext uri="{FF2B5EF4-FFF2-40B4-BE49-F238E27FC236}">
                <a16:creationId xmlns:a16="http://schemas.microsoft.com/office/drawing/2014/main" id="{52AE9A94-5426-46B8-841A-37511B776E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19825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37784A98-0DE8-4EC9-9BE6-01CF07AE8BE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83662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A5CD66AB-6196-4AFD-85F5-531A88D0DD14}"/>
              </a:ext>
            </a:extLst>
          </p:cNvPr>
          <p:cNvCxnSpPr>
            <a:cxnSpLocks/>
          </p:cNvCxnSpPr>
          <p:nvPr userDrawn="1"/>
        </p:nvCxnSpPr>
        <p:spPr>
          <a:xfrm flipH="1">
            <a:off x="9664700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284DD6C5-CC79-45DE-B3B5-F00BF09CD75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83662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CCDEFA9F-948C-2146-BD8B-D721AF3C1C42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704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20.11.2024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87375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83718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975724" y="2560227"/>
            <a:ext cx="1843089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1" name="Symbol zastępczy obrazu 10">
            <a:extLst>
              <a:ext uri="{FF2B5EF4-FFF2-40B4-BE49-F238E27FC236}">
                <a16:creationId xmlns:a16="http://schemas.microsoft.com/office/drawing/2014/main" id="{99E82033-F43D-8446-B363-410A6F80B06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840257" y="-2268922"/>
            <a:ext cx="4537846" cy="4537843"/>
          </a:xfrm>
          <a:prstGeom prst="donut">
            <a:avLst/>
          </a:prstGeom>
          <a:solidFill>
            <a:srgbClr val="CCD3F3"/>
          </a:solidFill>
          <a:ln w="762000">
            <a:noFill/>
          </a:ln>
        </p:spPr>
        <p:txBody>
          <a:bodyPr anchor="b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B0144E63-D34C-7D40-B2FE-6B864BF90C25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0DF94A94-FD2B-B949-95C6-13251F17E46A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827CD691-2517-644D-A513-847BBBCB1B9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DCCFA9B4-2BFA-D44C-85BA-03E9409EC601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78904865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1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46463" y="2708920"/>
            <a:ext cx="8064501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168ADF7E-C99F-844E-9B5C-7F34E9AD70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4B3275B8-122B-4F4A-AA4F-256BB38EAF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ytuł 1">
            <a:extLst>
              <a:ext uri="{FF2B5EF4-FFF2-40B4-BE49-F238E27FC236}">
                <a16:creationId xmlns:a16="http://schemas.microsoft.com/office/drawing/2014/main" id="{9A8E0D98-A8CB-2A48-AA58-C625B4D17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774166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708920"/>
            <a:ext cx="7362825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2708920"/>
            <a:ext cx="4598987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9712A85A-59CC-3743-9270-70D0950A51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FEBCD8C6-12C1-7642-A6D7-C924D24DF8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9512720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2AFD5255-757D-6D48-9A5E-C3A2535420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1185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23259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- Big Photo Title Only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700808"/>
            <a:ext cx="7362825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1700808"/>
            <a:ext cx="459898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ytuł 1">
            <a:extLst>
              <a:ext uri="{FF2B5EF4-FFF2-40B4-BE49-F238E27FC236}">
                <a16:creationId xmlns:a16="http://schemas.microsoft.com/office/drawing/2014/main" id="{4B935520-F31C-8042-B73A-5182B13C4A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98631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Full Screen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2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20.11.2024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1" y="6353633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9" y="6353633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3" name="Symbol zastępczy tekstu 18">
            <a:extLst>
              <a:ext uri="{FF2B5EF4-FFF2-40B4-BE49-F238E27FC236}">
                <a16:creationId xmlns:a16="http://schemas.microsoft.com/office/drawing/2014/main" id="{1FD1A62B-4BD0-43DF-8A75-6A03BBA424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035E96AD-90FA-4E2B-B600-A067326DC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385C6CEC-2585-426F-D2AA-EF8BBF857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260636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85163" y="1700808"/>
            <a:ext cx="390683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5C5D0A80-A70C-D044-BE04-61065F17BFD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27789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47D5A746-E0C9-A149-A39F-3C4D8A5D94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7992770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9524" y="2852935"/>
            <a:ext cx="5293336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624795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0835" y="234265"/>
            <a:ext cx="2534444" cy="2363255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91205" y="221257"/>
            <a:ext cx="252870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1887" y="2852936"/>
            <a:ext cx="5299075" cy="336701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2854" y="229393"/>
            <a:ext cx="5293336" cy="2368127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217B336C-BD5B-C342-B098-30D2D9B8C9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852936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F855A82A-E101-D941-B483-F70D85FE83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4337719"/>
            <a:ext cx="4601185" cy="1899593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082E3268-8F22-1543-86F8-69AE4C06AD5F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413548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99691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80507080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alpha val="9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00E54D9C-FABE-DDA2-6088-1CF792A80C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770307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-2317750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3B4351E-9C68-1E58-6C78-3435DA0890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11711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20252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398605790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23904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21258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1413095" y="485088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445304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3245093" y="5669228"/>
            <a:ext cx="127015" cy="12701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31363" y="4783563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17272" y="4066903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83000"/>
                  <a:lumOff val="17000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3719736" y="504841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5660361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55E2BD61-F3AD-6B48-995F-7006E28445D1}"/>
              </a:ext>
            </a:extLst>
          </p:cNvPr>
          <p:cNvSpPr/>
          <p:nvPr userDrawn="1"/>
        </p:nvSpPr>
        <p:spPr>
          <a:xfrm>
            <a:off x="9589573" y="203766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767150C8-F0AF-5D4C-8250-A54B4E7980EE}"/>
              </a:ext>
            </a:extLst>
          </p:cNvPr>
          <p:cNvGrpSpPr/>
          <p:nvPr userDrawn="1"/>
        </p:nvGrpSpPr>
        <p:grpSpPr>
          <a:xfrm>
            <a:off x="8746719" y="440189"/>
            <a:ext cx="5550846" cy="4780919"/>
            <a:chOff x="8685858" y="1057930"/>
            <a:chExt cx="5550846" cy="4780919"/>
          </a:xfrm>
          <a:noFill/>
        </p:grpSpPr>
        <p:sp>
          <p:nvSpPr>
            <p:cNvPr id="29" name="Łuk blokowy 28">
              <a:extLst>
                <a:ext uri="{FF2B5EF4-FFF2-40B4-BE49-F238E27FC236}">
                  <a16:creationId xmlns:a16="http://schemas.microsoft.com/office/drawing/2014/main" id="{9EA69B66-CFC1-3642-8A92-DC70C7DCFD7C}"/>
                </a:ext>
              </a:extLst>
            </p:cNvPr>
            <p:cNvSpPr/>
            <p:nvPr userDrawn="1"/>
          </p:nvSpPr>
          <p:spPr>
            <a:xfrm rot="5400000">
              <a:off x="10128249" y="1394163"/>
              <a:ext cx="4108455" cy="4108455"/>
            </a:xfrm>
            <a:prstGeom prst="blockArc">
              <a:avLst>
                <a:gd name="adj1" fmla="val 5422417"/>
                <a:gd name="adj2" fmla="val 10823754"/>
                <a:gd name="adj3" fmla="val 22168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0" name="Wycinek okręgu 16">
              <a:extLst>
                <a:ext uri="{FF2B5EF4-FFF2-40B4-BE49-F238E27FC236}">
                  <a16:creationId xmlns:a16="http://schemas.microsoft.com/office/drawing/2014/main" id="{8FD46A9A-FDE7-E740-9A30-58406CB7385E}"/>
                </a:ext>
              </a:extLst>
            </p:cNvPr>
            <p:cNvSpPr/>
            <p:nvPr userDrawn="1"/>
          </p:nvSpPr>
          <p:spPr>
            <a:xfrm>
              <a:off x="11592022" y="2920250"/>
              <a:ext cx="1199956" cy="1199956"/>
            </a:xfrm>
            <a:prstGeom prst="pie">
              <a:avLst>
                <a:gd name="adj1" fmla="val 5392385"/>
                <a:gd name="adj2" fmla="val 16200000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1" name="Łuk blokowy 30">
              <a:extLst>
                <a:ext uri="{FF2B5EF4-FFF2-40B4-BE49-F238E27FC236}">
                  <a16:creationId xmlns:a16="http://schemas.microsoft.com/office/drawing/2014/main" id="{AAA98DD3-8C3D-EF41-8652-3BBFB1365E72}"/>
                </a:ext>
              </a:extLst>
            </p:cNvPr>
            <p:cNvSpPr/>
            <p:nvPr userDrawn="1"/>
          </p:nvSpPr>
          <p:spPr>
            <a:xfrm rot="5400000">
              <a:off x="8685858" y="1057930"/>
              <a:ext cx="4780919" cy="4780919"/>
            </a:xfrm>
            <a:prstGeom prst="blockArc">
              <a:avLst>
                <a:gd name="adj1" fmla="val 1307"/>
                <a:gd name="adj2" fmla="val 5414643"/>
                <a:gd name="adj3" fmla="val 24113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32" name="Owal 31">
            <a:extLst>
              <a:ext uri="{FF2B5EF4-FFF2-40B4-BE49-F238E27FC236}">
                <a16:creationId xmlns:a16="http://schemas.microsoft.com/office/drawing/2014/main" id="{EBA95678-C93F-104E-8064-3B3565CC179E}"/>
              </a:ext>
            </a:extLst>
          </p:cNvPr>
          <p:cNvSpPr/>
          <p:nvPr userDrawn="1"/>
        </p:nvSpPr>
        <p:spPr>
          <a:xfrm>
            <a:off x="8777264" y="534568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461F8C96-303B-C14A-BF29-6ADA0D9956A9}"/>
              </a:ext>
            </a:extLst>
          </p:cNvPr>
          <p:cNvSpPr/>
          <p:nvPr userDrawn="1"/>
        </p:nvSpPr>
        <p:spPr>
          <a:xfrm>
            <a:off x="9171409" y="3898907"/>
            <a:ext cx="879053" cy="879053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9F5DD72-F005-7694-107A-B8CFDBA61D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97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20.11.2024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DE9DD9D-F2B6-BF47-B203-1950EE8C2D14}"/>
              </a:ext>
            </a:extLst>
          </p:cNvPr>
          <p:cNvGrpSpPr/>
          <p:nvPr userDrawn="1"/>
        </p:nvGrpSpPr>
        <p:grpSpPr>
          <a:xfrm>
            <a:off x="5830053" y="1417456"/>
            <a:ext cx="6314619" cy="6043992"/>
            <a:chOff x="3433431" y="543216"/>
            <a:chExt cx="9244043" cy="8847868"/>
          </a:xfrm>
        </p:grpSpPr>
        <p:sp>
          <p:nvSpPr>
            <p:cNvPr id="19" name="Łuk blokowy 18">
              <a:extLst>
                <a:ext uri="{FF2B5EF4-FFF2-40B4-BE49-F238E27FC236}">
                  <a16:creationId xmlns:a16="http://schemas.microsoft.com/office/drawing/2014/main" id="{4DB9883B-F642-FC44-A37A-4171B02CD00D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2" name="Wycinek okręgu 8">
              <a:extLst>
                <a:ext uri="{FF2B5EF4-FFF2-40B4-BE49-F238E27FC236}">
                  <a16:creationId xmlns:a16="http://schemas.microsoft.com/office/drawing/2014/main" id="{9906B9B0-9CEA-2F44-97A7-65127F97983E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A92BFD4B-7EEA-AE40-B13C-34C1C8BC3A48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4" name="Wycinek okręgu 22">
              <a:extLst>
                <a:ext uri="{FF2B5EF4-FFF2-40B4-BE49-F238E27FC236}">
                  <a16:creationId xmlns:a16="http://schemas.microsoft.com/office/drawing/2014/main" id="{B8F232F1-1EFA-2D45-9ECB-02E43F458450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Pierścień 24">
              <a:extLst>
                <a:ext uri="{FF2B5EF4-FFF2-40B4-BE49-F238E27FC236}">
                  <a16:creationId xmlns:a16="http://schemas.microsoft.com/office/drawing/2014/main" id="{4C16A62E-C198-054C-A0B2-D947830D977A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65143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Numb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ln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71216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Numb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tx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8C3DA588-0BC6-5F45-E0FC-8AACFEB9E3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980557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Number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Obraz 10">
            <a:extLst>
              <a:ext uri="{FF2B5EF4-FFF2-40B4-BE49-F238E27FC236}">
                <a16:creationId xmlns:a16="http://schemas.microsoft.com/office/drawing/2014/main" id="{AEF3CBA1-15B3-8298-F40A-8A5CBD121BD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775910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14" name="Symbol zastępczy obrazu 22">
            <a:extLst>
              <a:ext uri="{FF2B5EF4-FFF2-40B4-BE49-F238E27FC236}">
                <a16:creationId xmlns:a16="http://schemas.microsoft.com/office/drawing/2014/main" id="{5F8632A4-111B-8644-B3D0-44E89BA5BBC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44702" y="663575"/>
            <a:ext cx="5066261" cy="5068888"/>
          </a:xfrm>
          <a:custGeom>
            <a:avLst/>
            <a:gdLst>
              <a:gd name="connsiteX0" fmla="*/ 2529736 w 5066261"/>
              <a:gd name="connsiteY0" fmla="*/ 1106430 h 5068888"/>
              <a:gd name="connsiteX1" fmla="*/ 1103245 w 5066261"/>
              <a:gd name="connsiteY1" fmla="*/ 2532921 h 5068888"/>
              <a:gd name="connsiteX2" fmla="*/ 2529736 w 5066261"/>
              <a:gd name="connsiteY2" fmla="*/ 3959412 h 5068888"/>
              <a:gd name="connsiteX3" fmla="*/ 3956227 w 5066261"/>
              <a:gd name="connsiteY3" fmla="*/ 2532921 h 5068888"/>
              <a:gd name="connsiteX4" fmla="*/ 2529736 w 5066261"/>
              <a:gd name="connsiteY4" fmla="*/ 1106430 h 5068888"/>
              <a:gd name="connsiteX5" fmla="*/ 2458363 w 5066261"/>
              <a:gd name="connsiteY5" fmla="*/ 0 h 5068888"/>
              <a:gd name="connsiteX6" fmla="*/ 2601109 w 5066261"/>
              <a:gd name="connsiteY6" fmla="*/ 0 h 5068888"/>
              <a:gd name="connsiteX7" fmla="*/ 2789081 w 5066261"/>
              <a:gd name="connsiteY7" fmla="*/ 9492 h 5068888"/>
              <a:gd name="connsiteX8" fmla="*/ 5066261 w 5066261"/>
              <a:gd name="connsiteY8" fmla="*/ 2532921 h 5068888"/>
              <a:gd name="connsiteX9" fmla="*/ 2789081 w 5066261"/>
              <a:gd name="connsiteY9" fmla="*/ 5056350 h 5068888"/>
              <a:gd name="connsiteX10" fmla="*/ 2540786 w 5066261"/>
              <a:gd name="connsiteY10" fmla="*/ 5068888 h 5068888"/>
              <a:gd name="connsiteX11" fmla="*/ 2518686 w 5066261"/>
              <a:gd name="connsiteY11" fmla="*/ 5068888 h 5068888"/>
              <a:gd name="connsiteX12" fmla="*/ 2270391 w 5066261"/>
              <a:gd name="connsiteY12" fmla="*/ 5056350 h 5068888"/>
              <a:gd name="connsiteX13" fmla="*/ 6307 w 5066261"/>
              <a:gd name="connsiteY13" fmla="*/ 2792266 h 5068888"/>
              <a:gd name="connsiteX14" fmla="*/ 0 w 5066261"/>
              <a:gd name="connsiteY14" fmla="*/ 2667369 h 5068888"/>
              <a:gd name="connsiteX15" fmla="*/ 0 w 5066261"/>
              <a:gd name="connsiteY15" fmla="*/ 2398474 h 5068888"/>
              <a:gd name="connsiteX16" fmla="*/ 6307 w 5066261"/>
              <a:gd name="connsiteY16" fmla="*/ 2273576 h 5068888"/>
              <a:gd name="connsiteX17" fmla="*/ 2270391 w 5066261"/>
              <a:gd name="connsiteY17" fmla="*/ 9492 h 506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66261" h="5068888">
                <a:moveTo>
                  <a:pt x="2529736" y="1106430"/>
                </a:moveTo>
                <a:cubicBezTo>
                  <a:pt x="1741907" y="1106430"/>
                  <a:pt x="1103245" y="1745092"/>
                  <a:pt x="1103245" y="2532921"/>
                </a:cubicBezTo>
                <a:cubicBezTo>
                  <a:pt x="1103245" y="3320750"/>
                  <a:pt x="1741907" y="3959412"/>
                  <a:pt x="2529736" y="3959412"/>
                </a:cubicBezTo>
                <a:cubicBezTo>
                  <a:pt x="3317565" y="3959412"/>
                  <a:pt x="3956227" y="3320750"/>
                  <a:pt x="3956227" y="2532921"/>
                </a:cubicBezTo>
                <a:cubicBezTo>
                  <a:pt x="3956227" y="1745092"/>
                  <a:pt x="3317565" y="1106430"/>
                  <a:pt x="2529736" y="1106430"/>
                </a:cubicBezTo>
                <a:close/>
                <a:moveTo>
                  <a:pt x="2458363" y="0"/>
                </a:moveTo>
                <a:lnTo>
                  <a:pt x="2601109" y="0"/>
                </a:lnTo>
                <a:lnTo>
                  <a:pt x="2789081" y="9492"/>
                </a:lnTo>
                <a:cubicBezTo>
                  <a:pt x="4068139" y="139387"/>
                  <a:pt x="5066261" y="1219592"/>
                  <a:pt x="5066261" y="2532921"/>
                </a:cubicBezTo>
                <a:cubicBezTo>
                  <a:pt x="5066261" y="3846250"/>
                  <a:pt x="4068139" y="4926455"/>
                  <a:pt x="2789081" y="5056350"/>
                </a:cubicBezTo>
                <a:lnTo>
                  <a:pt x="2540786" y="5068888"/>
                </a:lnTo>
                <a:lnTo>
                  <a:pt x="2518686" y="5068888"/>
                </a:lnTo>
                <a:lnTo>
                  <a:pt x="2270391" y="5056350"/>
                </a:lnTo>
                <a:cubicBezTo>
                  <a:pt x="1076604" y="4935115"/>
                  <a:pt x="127543" y="3986054"/>
                  <a:pt x="6307" y="2792266"/>
                </a:cubicBezTo>
                <a:lnTo>
                  <a:pt x="0" y="2667369"/>
                </a:lnTo>
                <a:lnTo>
                  <a:pt x="0" y="2398474"/>
                </a:lnTo>
                <a:lnTo>
                  <a:pt x="6307" y="2273576"/>
                </a:lnTo>
                <a:cubicBezTo>
                  <a:pt x="127543" y="1079789"/>
                  <a:pt x="1076604" y="130728"/>
                  <a:pt x="2270391" y="9492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tIns="4680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Wingdings" pitchFamily="2" charset="2"/>
              <a:buNone/>
              <a:tabLst/>
              <a:defRPr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5466795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A35B3D41-9378-7B72-9FBF-3AB46D0AEE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681065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Star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1677"/>
                    <a:lumOff val="28323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C0F0A671-03D3-29C8-3599-2F56B724DA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22803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chemeClr val="tx2">
                    <a:lumMod val="81954"/>
                    <a:lumOff val="18046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AFC244B-2941-5E32-BE4E-746C027F8A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47060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25E2C674-0356-6B2D-B200-59FFEF6473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11421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1F1630DC-060A-0847-BB4B-1E6F414697AA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DDFF15AB-DD43-FF41-AFAA-1A6D9E3E205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56D0A533-94FA-E343-9B95-CD151C365D2C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BD5539EE-B297-534F-AEBC-C80C9ACC4C6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F742A66-B111-31FA-DD2E-9541F0230E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905465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E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A5683C7A-FD11-461D-8E90-A7141AE3200E}"/>
              </a:ext>
            </a:extLst>
          </p:cNvPr>
          <p:cNvSpPr/>
          <p:nvPr userDrawn="1"/>
        </p:nvSpPr>
        <p:spPr>
          <a:xfrm rot="5400000">
            <a:off x="-426056" y="5284453"/>
            <a:ext cx="1999604" cy="1147490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A51114A5-2D1A-E412-667B-3427228AFEEF}"/>
              </a:ext>
            </a:extLst>
          </p:cNvPr>
          <p:cNvSpPr/>
          <p:nvPr userDrawn="1"/>
        </p:nvSpPr>
        <p:spPr>
          <a:xfrm rot="5400000">
            <a:off x="62090" y="5220594"/>
            <a:ext cx="1575317" cy="1699496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1677"/>
                  <a:lumOff val="28323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7" name="Owal 6">
            <a:extLst>
              <a:ext uri="{FF2B5EF4-FFF2-40B4-BE49-F238E27FC236}">
                <a16:creationId xmlns:a16="http://schemas.microsoft.com/office/drawing/2014/main" id="{68DE1CDB-F8E4-2410-64EA-EC10F9406B7E}"/>
              </a:ext>
            </a:extLst>
          </p:cNvPr>
          <p:cNvSpPr/>
          <p:nvPr userDrawn="1"/>
        </p:nvSpPr>
        <p:spPr>
          <a:xfrm rot="5400000">
            <a:off x="1007685" y="4972009"/>
            <a:ext cx="98530" cy="985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6824445-04E3-0CFE-9E34-1D8259BE37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543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-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20.11.2024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Łuk blokowy 15">
            <a:extLst>
              <a:ext uri="{FF2B5EF4-FFF2-40B4-BE49-F238E27FC236}">
                <a16:creationId xmlns:a16="http://schemas.microsoft.com/office/drawing/2014/main" id="{0DB6B5B4-4BC4-12FE-BD64-D7D927A0FF25}"/>
              </a:ext>
            </a:extLst>
          </p:cNvPr>
          <p:cNvSpPr/>
          <p:nvPr userDrawn="1"/>
        </p:nvSpPr>
        <p:spPr>
          <a:xfrm rot="14880071">
            <a:off x="5901884" y="-53084"/>
            <a:ext cx="6510805" cy="6510806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9" name="Symbol zastępczy obrazu 29">
            <a:extLst>
              <a:ext uri="{FF2B5EF4-FFF2-40B4-BE49-F238E27FC236}">
                <a16:creationId xmlns:a16="http://schemas.microsoft.com/office/drawing/2014/main" id="{2B392A67-2DCC-E70E-B293-3CCDCB712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tx2">
                    <a:alpha val="56000"/>
                  </a:schemeClr>
                </a:gs>
                <a:gs pos="100000">
                  <a:schemeClr val="tx2">
                    <a:alpha val="36000"/>
                  </a:schemeClr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302B268-837C-2428-7802-EEA5441C96A1}"/>
              </a:ext>
            </a:extLst>
          </p:cNvPr>
          <p:cNvSpPr/>
          <p:nvPr userDrawn="1"/>
        </p:nvSpPr>
        <p:spPr>
          <a:xfrm>
            <a:off x="10200456" y="793125"/>
            <a:ext cx="136525" cy="136525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2ECA988E-3090-6980-8607-1BE270323F27}"/>
              </a:ext>
            </a:extLst>
          </p:cNvPr>
          <p:cNvSpPr/>
          <p:nvPr userDrawn="1"/>
        </p:nvSpPr>
        <p:spPr>
          <a:xfrm>
            <a:off x="10352921" y="1126253"/>
            <a:ext cx="73025" cy="714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55147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A232BA1B-B26E-1E47-BF00-F6E198472E4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772318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559621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973827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8" name="Łącznik prosty 37">
            <a:extLst>
              <a:ext uri="{FF2B5EF4-FFF2-40B4-BE49-F238E27FC236}">
                <a16:creationId xmlns:a16="http://schemas.microsoft.com/office/drawing/2014/main" id="{357B97EF-430F-D447-B535-9EE2C83920E1}"/>
              </a:ext>
            </a:extLst>
          </p:cNvPr>
          <p:cNvCxnSpPr>
            <a:cxnSpLocks/>
            <a:stCxn id="62" idx="6"/>
          </p:cNvCxnSpPr>
          <p:nvPr userDrawn="1"/>
        </p:nvCxnSpPr>
        <p:spPr>
          <a:xfrm>
            <a:off x="917171" y="3621277"/>
            <a:ext cx="11274829" cy="125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upa 38">
            <a:extLst>
              <a:ext uri="{FF2B5EF4-FFF2-40B4-BE49-F238E27FC236}">
                <a16:creationId xmlns:a16="http://schemas.microsoft.com/office/drawing/2014/main" id="{F6BF4053-28B0-F64B-9045-AB14A266FD1C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C790CD1B-F362-1C40-92F1-27E2EED00D2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D0EA7F7C-AFED-704A-BE0E-E3929D8E7A4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2" name="Łącznik prosty 41">
              <a:extLst>
                <a:ext uri="{FF2B5EF4-FFF2-40B4-BE49-F238E27FC236}">
                  <a16:creationId xmlns:a16="http://schemas.microsoft.com/office/drawing/2014/main" id="{EF74D057-2943-0841-ACE1-9BC0BE6F6E7D}"/>
                </a:ext>
              </a:extLst>
            </p:cNvPr>
            <p:cNvCxnSpPr>
              <a:cxnSpLocks/>
              <a:stCxn id="40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79E0EF95-6A23-D349-BC22-27C85A8385A5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583DBBB2-00FE-7440-A551-0596084FE70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627ADCC9-AA7A-1740-ADD0-21F66E0F98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7" name="Łącznik prosty 46">
              <a:extLst>
                <a:ext uri="{FF2B5EF4-FFF2-40B4-BE49-F238E27FC236}">
                  <a16:creationId xmlns:a16="http://schemas.microsoft.com/office/drawing/2014/main" id="{18F0BBD7-28C0-794C-93C9-CA8D38BF0C05}"/>
                </a:ext>
              </a:extLst>
            </p:cNvPr>
            <p:cNvCxnSpPr>
              <a:cxnSpLocks/>
              <a:stCxn id="45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51A8987E-2460-A846-AFEA-CF2D0EAEE2A2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415B9690-45DE-5645-9FAA-07A0F68E4F3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2F8C9DB3-8186-FA42-BDB3-5B4A1545443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1" name="Łącznik prosty 50">
              <a:extLst>
                <a:ext uri="{FF2B5EF4-FFF2-40B4-BE49-F238E27FC236}">
                  <a16:creationId xmlns:a16="http://schemas.microsoft.com/office/drawing/2014/main" id="{E01DBD8B-F59F-E548-94CA-A3C35B2D4183}"/>
                </a:ext>
              </a:extLst>
            </p:cNvPr>
            <p:cNvCxnSpPr>
              <a:cxnSpLocks/>
              <a:endCxn id="5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2" name="Grupa 51">
            <a:extLst>
              <a:ext uri="{FF2B5EF4-FFF2-40B4-BE49-F238E27FC236}">
                <a16:creationId xmlns:a16="http://schemas.microsoft.com/office/drawing/2014/main" id="{85B79678-A688-A240-827E-F6596A533A81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53" name="Owal 52">
              <a:extLst>
                <a:ext uri="{FF2B5EF4-FFF2-40B4-BE49-F238E27FC236}">
                  <a16:creationId xmlns:a16="http://schemas.microsoft.com/office/drawing/2014/main" id="{B7D43978-7CF8-C049-925D-DE2486AEB30C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68FC7BA2-836C-F948-9FFF-4040F041D9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7" name="Łącznik prosty 56">
              <a:extLst>
                <a:ext uri="{FF2B5EF4-FFF2-40B4-BE49-F238E27FC236}">
                  <a16:creationId xmlns:a16="http://schemas.microsoft.com/office/drawing/2014/main" id="{CAB3645D-A4C4-2C42-B0DC-F8B05443D439}"/>
                </a:ext>
              </a:extLst>
            </p:cNvPr>
            <p:cNvCxnSpPr>
              <a:cxnSpLocks/>
              <a:stCxn id="53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8" name="Grupa 57">
            <a:extLst>
              <a:ext uri="{FF2B5EF4-FFF2-40B4-BE49-F238E27FC236}">
                <a16:creationId xmlns:a16="http://schemas.microsoft.com/office/drawing/2014/main" id="{12B8D2E2-D52B-BA42-AD34-066C5275FF20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9" name="Owal 58">
              <a:extLst>
                <a:ext uri="{FF2B5EF4-FFF2-40B4-BE49-F238E27FC236}">
                  <a16:creationId xmlns:a16="http://schemas.microsoft.com/office/drawing/2014/main" id="{54683C3E-D79B-9F46-9622-1DFC8A9B5AF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533E098C-1CFD-484B-BA6C-FDCE7EC9BD1F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61" name="Łącznik prosty 60">
              <a:extLst>
                <a:ext uri="{FF2B5EF4-FFF2-40B4-BE49-F238E27FC236}">
                  <a16:creationId xmlns:a16="http://schemas.microsoft.com/office/drawing/2014/main" id="{C3C6116F-A487-EA48-B27B-E5969047CD7B}"/>
                </a:ext>
              </a:extLst>
            </p:cNvPr>
            <p:cNvCxnSpPr>
              <a:cxnSpLocks/>
              <a:endCxn id="6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2" name="Owal 61">
            <a:extLst>
              <a:ext uri="{FF2B5EF4-FFF2-40B4-BE49-F238E27FC236}">
                <a16:creationId xmlns:a16="http://schemas.microsoft.com/office/drawing/2014/main" id="{7DD206DD-52AC-6848-87D2-75CB27A6886E}"/>
              </a:ext>
            </a:extLst>
          </p:cNvPr>
          <p:cNvSpPr/>
          <p:nvPr userDrawn="1"/>
        </p:nvSpPr>
        <p:spPr>
          <a:xfrm>
            <a:off x="701147" y="3513265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22145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7F194BF3-3738-1D45-BFF6-7BAD693E2D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2360696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52A933BA-188D-7241-9224-B0B236DE31F2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C4723F70-CBE3-9448-965B-7D4ED3CDB9D5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4DBCCB7A-2CA8-FC48-94ED-42586FE8CF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C6B9989E-D9A8-4A46-871E-BA447B7C1502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8BB95CDF-4DB6-DC43-AE96-FE8DFD6B5822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B42D6BA1-778E-164D-927A-495A8D37207A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C0C0C98-E200-4A46-9718-ECF082FD3BAD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71D4B452-C6FF-FD4E-BF5D-8FA508217432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120BAEAE-9437-F240-A112-6505EFB890E0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D22B0C88-4629-A74A-BAE9-93AB95D62146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D95EC877-8AD4-714D-A93C-6BC435DA57B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38619582-7B39-E546-9DEB-CB21A00355DF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35922B51-F8BE-A94E-8BE1-3E951FEE0A56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5CB6C8D1-845D-2E42-BD4C-AE9198999FD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18BBAE55-3C2C-A546-8BB3-AFBC9D884EE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794EF6F9-C942-D841-A2D4-8EF5A12D9EA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D9C9FA02-5632-F745-9FBA-83B309520612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2CF7030-490E-0544-A894-D51569FA142F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E07B25A9-B5B7-384D-B252-E2D337C1C280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55A11FB3-FDCB-D149-A8D9-330B9F7EDB68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95329839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9B9A7425-5F50-B149-B514-EB167997DF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1595311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033B4143-175D-7F4E-BD82-21C7421335C4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46CE5C8E-B528-8749-B7CB-25F6CE638A9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81273D4D-5991-F046-9588-3769237133D4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DCDD7127-F39E-8240-B239-2850221D8DDA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22E3421A-B535-A848-BFFC-1876E24EF33E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4BAFA1E1-719F-C445-91F2-4A90A084232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270CAAF-C30B-134B-93CD-768CA60C5529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B525F602-846E-5E4C-BFAA-34CE50357730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5D709E50-5CB9-1647-B646-8A2A7E338E43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9AC014A1-57EF-BC46-B96C-662244395D5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2665B992-278C-2643-B017-A4697222D3A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05342B94-DF94-7848-8AFB-A8B9102A1EE8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028264DD-6319-1E40-91B7-9A1C77AFF312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ED895863-3187-114A-BBD4-D5C6C0A1423D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328334D1-BCFF-694C-BACE-A1F28A57BED2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AB674A26-DBFE-9644-9430-574500B406F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A4CDC7BE-D721-C442-972E-34031D493CBF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BB9C406-F88F-B647-A64C-D4231912F6E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699E4545-766A-F740-8D30-343EFE2456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DD60466E-9E8E-F64D-BDD8-824825D45C73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13615840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ar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8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1844824"/>
            <a:ext cx="12192000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566738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83100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83100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4368800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75392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5392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8161092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92052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Larg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Zaokrąglony prostokąt 22">
            <a:extLst>
              <a:ext uri="{FF2B5EF4-FFF2-40B4-BE49-F238E27FC236}">
                <a16:creationId xmlns:a16="http://schemas.microsoft.com/office/drawing/2014/main" id="{5D72F4AB-9068-4241-B5AB-7E8A297CF2E9}"/>
              </a:ext>
            </a:extLst>
          </p:cNvPr>
          <p:cNvSpPr/>
          <p:nvPr userDrawn="1"/>
        </p:nvSpPr>
        <p:spPr>
          <a:xfrm>
            <a:off x="448310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2017002"/>
            <a:ext cx="11208568" cy="0"/>
          </a:xfrm>
          <a:prstGeom prst="lin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Elipsa 22">
            <a:extLst>
              <a:ext uri="{FF2B5EF4-FFF2-40B4-BE49-F238E27FC236}">
                <a16:creationId xmlns:a16="http://schemas.microsoft.com/office/drawing/2014/main" id="{84D728D4-C1D2-994A-966E-6D6B1BB3AD75}"/>
              </a:ext>
            </a:extLst>
          </p:cNvPr>
          <p:cNvSpPr/>
          <p:nvPr userDrawn="1"/>
        </p:nvSpPr>
        <p:spPr>
          <a:xfrm>
            <a:off x="5892105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Elipsa 22">
            <a:extLst>
              <a:ext uri="{FF2B5EF4-FFF2-40B4-BE49-F238E27FC236}">
                <a16:creationId xmlns:a16="http://schemas.microsoft.com/office/drawing/2014/main" id="{16BCBF69-458D-E94A-B65C-94F665F59106}"/>
              </a:ext>
            </a:extLst>
          </p:cNvPr>
          <p:cNvSpPr/>
          <p:nvPr userDrawn="1"/>
        </p:nvSpPr>
        <p:spPr>
          <a:xfrm>
            <a:off x="9703117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Elipsa 22">
            <a:extLst>
              <a:ext uri="{FF2B5EF4-FFF2-40B4-BE49-F238E27FC236}">
                <a16:creationId xmlns:a16="http://schemas.microsoft.com/office/drawing/2014/main" id="{7CAFE1A4-43AD-9E47-B97F-4E78B5DD6577}"/>
              </a:ext>
            </a:extLst>
          </p:cNvPr>
          <p:cNvSpPr/>
          <p:nvPr userDrawn="1"/>
        </p:nvSpPr>
        <p:spPr>
          <a:xfrm>
            <a:off x="2081094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5440" y="3051651"/>
            <a:ext cx="2592288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2572122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2159200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6678" y="3051651"/>
            <a:ext cx="2664296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2572122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597649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45538" y="3051651"/>
            <a:ext cx="2463030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2572122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978402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7" name="Zaokrąglony prostokąt 26">
            <a:extLst>
              <a:ext uri="{FF2B5EF4-FFF2-40B4-BE49-F238E27FC236}">
                <a16:creationId xmlns:a16="http://schemas.microsoft.com/office/drawing/2014/main" id="{00D0D6A7-2866-E246-925A-85AF4E3C63F0}"/>
              </a:ext>
            </a:extLst>
          </p:cNvPr>
          <p:cNvSpPr/>
          <p:nvPr userDrawn="1"/>
        </p:nvSpPr>
        <p:spPr>
          <a:xfrm>
            <a:off x="68326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0" name="Zaokrąglony prostokąt 29">
            <a:extLst>
              <a:ext uri="{FF2B5EF4-FFF2-40B4-BE49-F238E27FC236}">
                <a16:creationId xmlns:a16="http://schemas.microsoft.com/office/drawing/2014/main" id="{72A90B03-B7C4-3047-BA6E-A74D468BF1BC}"/>
              </a:ext>
            </a:extLst>
          </p:cNvPr>
          <p:cNvSpPr/>
          <p:nvPr userDrawn="1"/>
        </p:nvSpPr>
        <p:spPr>
          <a:xfrm>
            <a:off x="828294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E3ACE76-92BF-73D3-7974-7C30E60E34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673671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 Larg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833A39D8-51FF-F10E-4DB9-1E5ED0E23F48}"/>
              </a:ext>
            </a:extLst>
          </p:cNvPr>
          <p:cNvSpPr/>
          <p:nvPr userDrawn="1"/>
        </p:nvSpPr>
        <p:spPr>
          <a:xfrm>
            <a:off x="78263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305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1159993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1159993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1159993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B6EC7B72-FFF6-E5A4-663B-7A54F888A0E5}"/>
              </a:ext>
            </a:extLst>
          </p:cNvPr>
          <p:cNvCxnSpPr>
            <a:cxnSpLocks/>
            <a:endCxn id="15" idx="6"/>
          </p:cNvCxnSpPr>
          <p:nvPr/>
        </p:nvCxnSpPr>
        <p:spPr>
          <a:xfrm>
            <a:off x="860425" y="1846263"/>
            <a:ext cx="3290093" cy="5556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" name="Grupa 9">
            <a:extLst>
              <a:ext uri="{FF2B5EF4-FFF2-40B4-BE49-F238E27FC236}">
                <a16:creationId xmlns:a16="http://schemas.microsoft.com/office/drawing/2014/main" id="{97816303-D12E-F358-07C7-2A4108C93F48}"/>
              </a:ext>
            </a:extLst>
          </p:cNvPr>
          <p:cNvGrpSpPr>
            <a:grpSpLocks/>
          </p:cNvGrpSpPr>
          <p:nvPr/>
        </p:nvGrpSpPr>
        <p:grpSpPr bwMode="auto">
          <a:xfrm>
            <a:off x="493713" y="1668463"/>
            <a:ext cx="366712" cy="366712"/>
            <a:chOff x="1379041" y="568713"/>
            <a:chExt cx="252462" cy="2524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3841BEC-1368-DF81-B7E1-BDF50836565E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7E409FEB-8C69-E474-8EEE-540BE7EEB677}"/>
                </a:ext>
              </a:extLst>
            </p:cNvPr>
            <p:cNvSpPr/>
            <p:nvPr/>
          </p:nvSpPr>
          <p:spPr>
            <a:xfrm flipH="1">
              <a:off x="1432593" y="618987"/>
              <a:ext cx="14535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453895FC-07F3-87D7-7457-B6F70EDBF4E0}"/>
              </a:ext>
            </a:extLst>
          </p:cNvPr>
          <p:cNvCxnSpPr>
            <a:cxnSpLocks/>
            <a:stCxn id="15" idx="2"/>
          </p:cNvCxnSpPr>
          <p:nvPr/>
        </p:nvCxnSpPr>
        <p:spPr>
          <a:xfrm flipV="1">
            <a:off x="4517231" y="1851025"/>
            <a:ext cx="3558382" cy="794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9" name="Grupa 14">
            <a:extLst>
              <a:ext uri="{FF2B5EF4-FFF2-40B4-BE49-F238E27FC236}">
                <a16:creationId xmlns:a16="http://schemas.microsoft.com/office/drawing/2014/main" id="{7B13BBFC-4DB6-BFAE-6D14-1C39D06B8B20}"/>
              </a:ext>
            </a:extLst>
          </p:cNvPr>
          <p:cNvGrpSpPr>
            <a:grpSpLocks/>
          </p:cNvGrpSpPr>
          <p:nvPr/>
        </p:nvGrpSpPr>
        <p:grpSpPr bwMode="auto">
          <a:xfrm>
            <a:off x="4150518" y="1668463"/>
            <a:ext cx="366713" cy="366712"/>
            <a:chOff x="1379041" y="568713"/>
            <a:chExt cx="252462" cy="252462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80D77F07-7307-89CD-E5D5-BE4A529B7AFC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E65D0626-9227-C828-50BD-E8367119ECBC}"/>
                </a:ext>
              </a:extLst>
            </p:cNvPr>
            <p:cNvSpPr/>
            <p:nvPr/>
          </p:nvSpPr>
          <p:spPr>
            <a:xfrm flipH="1">
              <a:off x="1432594" y="618987"/>
              <a:ext cx="145356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1EC777F7-6B04-C820-C54F-5FDBCF4A08D7}"/>
              </a:ext>
            </a:extLst>
          </p:cNvPr>
          <p:cNvCxnSpPr>
            <a:cxnSpLocks/>
          </p:cNvCxnSpPr>
          <p:nvPr/>
        </p:nvCxnSpPr>
        <p:spPr>
          <a:xfrm flipV="1">
            <a:off x="8440738" y="1846263"/>
            <a:ext cx="3241675" cy="4762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1" name="Grupa 18">
            <a:extLst>
              <a:ext uri="{FF2B5EF4-FFF2-40B4-BE49-F238E27FC236}">
                <a16:creationId xmlns:a16="http://schemas.microsoft.com/office/drawing/2014/main" id="{2A2DAE3E-0663-C40E-7E70-D9AE47AD88BD}"/>
              </a:ext>
            </a:extLst>
          </p:cNvPr>
          <p:cNvGrpSpPr>
            <a:grpSpLocks/>
          </p:cNvGrpSpPr>
          <p:nvPr/>
        </p:nvGrpSpPr>
        <p:grpSpPr bwMode="auto">
          <a:xfrm>
            <a:off x="8075613" y="1668463"/>
            <a:ext cx="365125" cy="366712"/>
            <a:chOff x="1379041" y="568713"/>
            <a:chExt cx="252462" cy="252462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E8CFEB05-FD56-BD4F-54AF-E072A87477C1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A77D9E20-AD0D-A0B1-7813-EF5DFB09E650}"/>
                </a:ext>
              </a:extLst>
            </p:cNvPr>
            <p:cNvSpPr/>
            <p:nvPr/>
          </p:nvSpPr>
          <p:spPr>
            <a:xfrm flipH="1">
              <a:off x="1431729" y="618987"/>
              <a:ext cx="14708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38" name="Prostokąt 37">
            <a:extLst>
              <a:ext uri="{FF2B5EF4-FFF2-40B4-BE49-F238E27FC236}">
                <a16:creationId xmlns:a16="http://schemas.microsoft.com/office/drawing/2014/main" id="{35E2D634-6822-17DB-FCAC-9DD5D07C9141}"/>
              </a:ext>
            </a:extLst>
          </p:cNvPr>
          <p:cNvSpPr/>
          <p:nvPr userDrawn="1"/>
        </p:nvSpPr>
        <p:spPr>
          <a:xfrm>
            <a:off x="4764328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83229C76-BA22-BE99-C3C3-829F8A2D17E5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5044745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3" name="Prostokąt 42">
            <a:extLst>
              <a:ext uri="{FF2B5EF4-FFF2-40B4-BE49-F238E27FC236}">
                <a16:creationId xmlns:a16="http://schemas.microsoft.com/office/drawing/2014/main" id="{CAB73035-F7EF-CEA5-743C-BE8338BECBC3}"/>
              </a:ext>
            </a:extLst>
          </p:cNvPr>
          <p:cNvSpPr/>
          <p:nvPr userDrawn="1"/>
        </p:nvSpPr>
        <p:spPr>
          <a:xfrm>
            <a:off x="874505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CC88A4B0-30DD-4482-FDEF-2509708837D6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02547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42B0CAC-71B4-9B29-0628-5C321A36CB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371690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7F1CE86D-817E-4E43-BF77-54342875F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900" y="1268760"/>
            <a:ext cx="8062913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8ABB230-0EC2-4CB4-AE15-1C8915B2E6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755900" y="4068953"/>
            <a:ext cx="8062913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1CEEA428-7E04-274D-9541-38FE4D5D3456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12" name="Grupa 11">
            <a:extLst>
              <a:ext uri="{FF2B5EF4-FFF2-40B4-BE49-F238E27FC236}">
                <a16:creationId xmlns:a16="http://schemas.microsoft.com/office/drawing/2014/main" id="{E90BED2D-559A-9C46-85B2-B5E41FE61BC5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96508301-FC2F-0944-8122-25B5DF82B167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28438E38-18E0-7840-B743-54D2FC54E4A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C8FD6332-C9CC-3E47-B009-0DE77F13AB18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8F455BDE-606C-B14F-A6BB-8E91460615E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C438148C-570A-FB4D-B91A-305CF086C5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8895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01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theme" Target="../theme/theme12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9.xml"/><Relationship Id="rId9" Type="http://schemas.openxmlformats.org/officeDocument/2006/relationships/image" Target="../media/image3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image" Target="../media/image3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126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Relationship Id="rId6" Type="http://schemas.openxmlformats.org/officeDocument/2006/relationships/image" Target="../media/image3.png"/><Relationship Id="rId5" Type="http://schemas.openxmlformats.org/officeDocument/2006/relationships/theme" Target="../theme/theme14.xml"/><Relationship Id="rId4" Type="http://schemas.openxmlformats.org/officeDocument/2006/relationships/slideLayout" Target="../slideLayouts/slideLayout130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43.xml"/><Relationship Id="rId18" Type="http://schemas.openxmlformats.org/officeDocument/2006/relationships/theme" Target="../theme/theme15.xml"/><Relationship Id="rId3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45.xml"/><Relationship Id="rId10" Type="http://schemas.openxmlformats.org/officeDocument/2006/relationships/slideLayout" Target="../slideLayouts/slideLayout14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4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50.xml"/><Relationship Id="rId7" Type="http://schemas.openxmlformats.org/officeDocument/2006/relationships/theme" Target="../theme/theme16.xml"/><Relationship Id="rId2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51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13" Type="http://schemas.openxmlformats.org/officeDocument/2006/relationships/slideLayout" Target="../slideLayouts/slideLayout166.xml"/><Relationship Id="rId18" Type="http://schemas.openxmlformats.org/officeDocument/2006/relationships/slideLayout" Target="../slideLayouts/slideLayout171.xml"/><Relationship Id="rId26" Type="http://schemas.openxmlformats.org/officeDocument/2006/relationships/slideLayout" Target="../slideLayouts/slideLayout179.xml"/><Relationship Id="rId39" Type="http://schemas.openxmlformats.org/officeDocument/2006/relationships/slideLayout" Target="../slideLayouts/slideLayout192.xml"/><Relationship Id="rId3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74.xml"/><Relationship Id="rId34" Type="http://schemas.openxmlformats.org/officeDocument/2006/relationships/slideLayout" Target="../slideLayouts/slideLayout187.xml"/><Relationship Id="rId42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17" Type="http://schemas.openxmlformats.org/officeDocument/2006/relationships/slideLayout" Target="../slideLayouts/slideLayout170.xml"/><Relationship Id="rId25" Type="http://schemas.openxmlformats.org/officeDocument/2006/relationships/slideLayout" Target="../slideLayouts/slideLayout178.xml"/><Relationship Id="rId33" Type="http://schemas.openxmlformats.org/officeDocument/2006/relationships/slideLayout" Target="../slideLayouts/slideLayout186.xml"/><Relationship Id="rId38" Type="http://schemas.openxmlformats.org/officeDocument/2006/relationships/slideLayout" Target="../slideLayouts/slideLayout191.xml"/><Relationship Id="rId2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69.xml"/><Relationship Id="rId20" Type="http://schemas.openxmlformats.org/officeDocument/2006/relationships/slideLayout" Target="../slideLayouts/slideLayout173.xml"/><Relationship Id="rId29" Type="http://schemas.openxmlformats.org/officeDocument/2006/relationships/slideLayout" Target="../slideLayouts/slideLayout182.xml"/><Relationship Id="rId41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24" Type="http://schemas.openxmlformats.org/officeDocument/2006/relationships/slideLayout" Target="../slideLayouts/slideLayout177.xml"/><Relationship Id="rId32" Type="http://schemas.openxmlformats.org/officeDocument/2006/relationships/slideLayout" Target="../slideLayouts/slideLayout185.xml"/><Relationship Id="rId37" Type="http://schemas.openxmlformats.org/officeDocument/2006/relationships/slideLayout" Target="../slideLayouts/slideLayout190.xml"/><Relationship Id="rId40" Type="http://schemas.openxmlformats.org/officeDocument/2006/relationships/slideLayout" Target="../slideLayouts/slideLayout193.xml"/><Relationship Id="rId45" Type="http://schemas.openxmlformats.org/officeDocument/2006/relationships/image" Target="../media/image3.png"/><Relationship Id="rId5" Type="http://schemas.openxmlformats.org/officeDocument/2006/relationships/slideLayout" Target="../slideLayouts/slideLayout158.xml"/><Relationship Id="rId15" Type="http://schemas.openxmlformats.org/officeDocument/2006/relationships/slideLayout" Target="../slideLayouts/slideLayout168.xml"/><Relationship Id="rId23" Type="http://schemas.openxmlformats.org/officeDocument/2006/relationships/slideLayout" Target="../slideLayouts/slideLayout176.xml"/><Relationship Id="rId28" Type="http://schemas.openxmlformats.org/officeDocument/2006/relationships/slideLayout" Target="../slideLayouts/slideLayout181.xml"/><Relationship Id="rId36" Type="http://schemas.openxmlformats.org/officeDocument/2006/relationships/slideLayout" Target="../slideLayouts/slideLayout189.xml"/><Relationship Id="rId10" Type="http://schemas.openxmlformats.org/officeDocument/2006/relationships/slideLayout" Target="../slideLayouts/slideLayout163.xml"/><Relationship Id="rId19" Type="http://schemas.openxmlformats.org/officeDocument/2006/relationships/slideLayout" Target="../slideLayouts/slideLayout172.xml"/><Relationship Id="rId31" Type="http://schemas.openxmlformats.org/officeDocument/2006/relationships/slideLayout" Target="../slideLayouts/slideLayout184.xml"/><Relationship Id="rId44" Type="http://schemas.openxmlformats.org/officeDocument/2006/relationships/theme" Target="../theme/theme17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7.xml"/><Relationship Id="rId22" Type="http://schemas.openxmlformats.org/officeDocument/2006/relationships/slideLayout" Target="../slideLayouts/slideLayout175.xml"/><Relationship Id="rId27" Type="http://schemas.openxmlformats.org/officeDocument/2006/relationships/slideLayout" Target="../slideLayouts/slideLayout180.xml"/><Relationship Id="rId30" Type="http://schemas.openxmlformats.org/officeDocument/2006/relationships/slideLayout" Target="../slideLayouts/slideLayout183.xml"/><Relationship Id="rId35" Type="http://schemas.openxmlformats.org/officeDocument/2006/relationships/slideLayout" Target="../slideLayouts/slideLayout188.xml"/><Relationship Id="rId43" Type="http://schemas.openxmlformats.org/officeDocument/2006/relationships/slideLayout" Target="../slideLayouts/slideLayout19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7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85.xml"/><Relationship Id="rId16" Type="http://schemas.openxmlformats.org/officeDocument/2006/relationships/theme" Target="../theme/theme9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20.11.2024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l-PL" sz="1200" b="0" kern="12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07E0E303-8FBE-FE4C-BD18-D67B72DA5D4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8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3" r:id="rId1"/>
    <p:sldLayoutId id="2147485424" r:id="rId2"/>
    <p:sldLayoutId id="2147485679" r:id="rId3"/>
    <p:sldLayoutId id="2147485635" r:id="rId4"/>
    <p:sldLayoutId id="2147484925" r:id="rId5"/>
    <p:sldLayoutId id="2147485366" r:id="rId6"/>
    <p:sldLayoutId id="2147485528" r:id="rId7"/>
    <p:sldLayoutId id="2147485621" r:id="rId8"/>
    <p:sldLayoutId id="2147485636" r:id="rId9"/>
    <p:sldLayoutId id="2147485688" r:id="rId10"/>
    <p:sldLayoutId id="2147485689" r:id="rId11"/>
    <p:sldLayoutId id="2147485690" r:id="rId12"/>
    <p:sldLayoutId id="2147485691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20.11.2024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9E9A4CB-364C-9A6A-83EB-DA66662D9C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95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37" r:id="rId1"/>
    <p:sldLayoutId id="2147485443" r:id="rId2"/>
    <p:sldLayoutId id="2147485438" r:id="rId3"/>
    <p:sldLayoutId id="2147485572" r:id="rId4"/>
    <p:sldLayoutId id="2147485571" r:id="rId5"/>
    <p:sldLayoutId id="2147485646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20.11.2024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2028004-6E2A-8F57-A438-EDE61D963B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8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60" r:id="rId1"/>
    <p:sldLayoutId id="2147485649" r:id="rId2"/>
    <p:sldLayoutId id="2147485623" r:id="rId3"/>
    <p:sldLayoutId id="2147485466" r:id="rId4"/>
    <p:sldLayoutId id="2147485429" r:id="rId5"/>
    <p:sldLayoutId id="2147485647" r:id="rId6"/>
    <p:sldLayoutId id="2147485611" r:id="rId7"/>
    <p:sldLayoutId id="2147485614" r:id="rId8"/>
    <p:sldLayoutId id="2147485648" r:id="rId9"/>
    <p:sldLayoutId id="2147485613" r:id="rId10"/>
    <p:sldLayoutId id="214748561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20.11.2024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350307-ED09-BF56-B5C1-EEBEAB19E5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25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5" r:id="rId1"/>
    <p:sldLayoutId id="2147485650" r:id="rId2"/>
    <p:sldLayoutId id="2147485467" r:id="rId3"/>
    <p:sldLayoutId id="2147485624" r:id="rId4"/>
    <p:sldLayoutId id="2147485521" r:id="rId5"/>
    <p:sldLayoutId id="2147485651" r:id="rId6"/>
    <p:sldLayoutId id="2147485522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20.11.2024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5214226-8D3C-592A-1B25-C4335BFFFB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047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7" r:id="rId1"/>
    <p:sldLayoutId id="2147485478" r:id="rId2"/>
    <p:sldLayoutId id="2147485479" r:id="rId3"/>
    <p:sldLayoutId id="2147485652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20.11.2024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AF0D23F3-DAEB-C4E7-AFF9-739A488716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574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84" r:id="rId1"/>
    <p:sldLayoutId id="2147485485" r:id="rId2"/>
    <p:sldLayoutId id="2147485541" r:id="rId3"/>
    <p:sldLayoutId id="2147485524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20.11.2024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52F9E47-9F0E-9820-FC2A-38D8BA7656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526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11" r:id="rId1"/>
    <p:sldLayoutId id="2147485653" r:id="rId2"/>
    <p:sldLayoutId id="2147485542" r:id="rId3"/>
    <p:sldLayoutId id="2147485412" r:id="rId4"/>
    <p:sldLayoutId id="2147485654" r:id="rId5"/>
    <p:sldLayoutId id="2147485413" r:id="rId6"/>
    <p:sldLayoutId id="2147485655" r:id="rId7"/>
    <p:sldLayoutId id="2147485414" r:id="rId8"/>
    <p:sldLayoutId id="2147485656" r:id="rId9"/>
    <p:sldLayoutId id="2147485525" r:id="rId10"/>
    <p:sldLayoutId id="2147485657" r:id="rId11"/>
    <p:sldLayoutId id="2147485526" r:id="rId12"/>
    <p:sldLayoutId id="2147485658" r:id="rId13"/>
    <p:sldLayoutId id="2147485530" r:id="rId14"/>
    <p:sldLayoutId id="2147485659" r:id="rId15"/>
    <p:sldLayoutId id="2147485540" r:id="rId16"/>
    <p:sldLayoutId id="2147485687" r:id="rId1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20.11.2024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3438939-3043-C6A9-1D27-1F9195097F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622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660" r:id="rId2"/>
    <p:sldLayoutId id="2147485489" r:id="rId3"/>
    <p:sldLayoutId id="2147485661" r:id="rId4"/>
    <p:sldLayoutId id="2147485490" r:id="rId5"/>
    <p:sldLayoutId id="2147485662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20.11.2024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328E764-17FE-6854-D693-E5A099B5DA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396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05" r:id="rId1"/>
    <p:sldLayoutId id="2147485610" r:id="rId2"/>
    <p:sldLayoutId id="2147485556" r:id="rId3"/>
    <p:sldLayoutId id="2147485554" r:id="rId4"/>
    <p:sldLayoutId id="2147485555" r:id="rId5"/>
    <p:sldLayoutId id="2147485445" r:id="rId6"/>
    <p:sldLayoutId id="2147485579" r:id="rId7"/>
    <p:sldLayoutId id="2147485663" r:id="rId8"/>
    <p:sldLayoutId id="2147485609" r:id="rId9"/>
    <p:sldLayoutId id="2147485664" r:id="rId10"/>
    <p:sldLayoutId id="2147485564" r:id="rId11"/>
    <p:sldLayoutId id="2147485665" r:id="rId12"/>
    <p:sldLayoutId id="2147485566" r:id="rId13"/>
    <p:sldLayoutId id="2147485666" r:id="rId14"/>
    <p:sldLayoutId id="2147485567" r:id="rId15"/>
    <p:sldLayoutId id="2147485667" r:id="rId16"/>
    <p:sldLayoutId id="2147485568" r:id="rId17"/>
    <p:sldLayoutId id="2147485676" r:id="rId18"/>
    <p:sldLayoutId id="2147485573" r:id="rId19"/>
    <p:sldLayoutId id="2147485678" r:id="rId20"/>
    <p:sldLayoutId id="2147485574" r:id="rId21"/>
    <p:sldLayoutId id="2147485677" r:id="rId22"/>
    <p:sldLayoutId id="2147485433" r:id="rId23"/>
    <p:sldLayoutId id="2147485510" r:id="rId24"/>
    <p:sldLayoutId id="2147485516" r:id="rId25"/>
    <p:sldLayoutId id="2147485674" r:id="rId26"/>
    <p:sldLayoutId id="2147485430" r:id="rId27"/>
    <p:sldLayoutId id="2147485431" r:id="rId28"/>
    <p:sldLayoutId id="2147485675" r:id="rId29"/>
    <p:sldLayoutId id="2147485570" r:id="rId30"/>
    <p:sldLayoutId id="2147485581" r:id="rId31"/>
    <p:sldLayoutId id="2147485545" r:id="rId32"/>
    <p:sldLayoutId id="2147485673" r:id="rId33"/>
    <p:sldLayoutId id="2147485432" r:id="rId34"/>
    <p:sldLayoutId id="2147485672" r:id="rId35"/>
    <p:sldLayoutId id="2147485559" r:id="rId36"/>
    <p:sldLayoutId id="2147485671" r:id="rId37"/>
    <p:sldLayoutId id="2147485569" r:id="rId38"/>
    <p:sldLayoutId id="2147485670" r:id="rId39"/>
    <p:sldLayoutId id="2147485562" r:id="rId40"/>
    <p:sldLayoutId id="2147485669" r:id="rId41"/>
    <p:sldLayoutId id="2147485561" r:id="rId42"/>
    <p:sldLayoutId id="2147485668" r:id="rId4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33" userDrawn="1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20.11.2024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9" name="Obraz 7">
            <a:extLst>
              <a:ext uri="{FF2B5EF4-FFF2-40B4-BE49-F238E27FC236}">
                <a16:creationId xmlns:a16="http://schemas.microsoft.com/office/drawing/2014/main" id="{B9200807-B322-0D49-20AE-460E39A030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3323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00" r:id="rId1"/>
    <p:sldLayoutId id="2147485398" r:id="rId2"/>
    <p:sldLayoutId id="2147485399" r:id="rId3"/>
    <p:sldLayoutId id="2147485539" r:id="rId4"/>
    <p:sldLayoutId id="2147485634" r:id="rId5"/>
    <p:sldLayoutId id="2147485543" r:id="rId6"/>
    <p:sldLayoutId id="2147485402" r:id="rId7"/>
    <p:sldLayoutId id="2147485538" r:id="rId8"/>
    <p:sldLayoutId id="2147485401" r:id="rId9"/>
    <p:sldLayoutId id="2147485637" r:id="rId10"/>
    <p:sldLayoutId id="2147485531" r:id="rId11"/>
    <p:sldLayoutId id="2147485638" r:id="rId12"/>
    <p:sldLayoutId id="2147485529" r:id="rId13"/>
    <p:sldLayoutId id="2147485639" r:id="rId1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20.11.2024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15119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26" r:id="rId1"/>
    <p:sldLayoutId id="2147485633" r:id="rId2"/>
    <p:sldLayoutId id="2147485680" r:id="rId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20.11.2024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C4B6F5D-C9A8-267F-771D-0B8EB3B8A8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074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76" r:id="rId1"/>
    <p:sldLayoutId id="2147485377" r:id="rId2"/>
    <p:sldLayoutId id="2147485378" r:id="rId3"/>
    <p:sldLayoutId id="2147485379" r:id="rId4"/>
    <p:sldLayoutId id="2147485594" r:id="rId5"/>
    <p:sldLayoutId id="2147485593" r:id="rId6"/>
    <p:sldLayoutId id="2147485681" r:id="rId7"/>
    <p:sldLayoutId id="2147485640" r:id="rId8"/>
    <p:sldLayoutId id="2147485595" r:id="rId9"/>
    <p:sldLayoutId id="2147485596" r:id="rId10"/>
    <p:sldLayoutId id="2147485598" r:id="rId11"/>
    <p:sldLayoutId id="2147485641" r:id="rId12"/>
    <p:sldLayoutId id="2147485600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20.11.2024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8E5F43B7-EE5C-D69B-4BA6-ECCCD80501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2950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03" r:id="rId1"/>
    <p:sldLayoutId id="2147485604" r:id="rId2"/>
    <p:sldLayoutId id="2147485605" r:id="rId3"/>
    <p:sldLayoutId id="2147485606" r:id="rId4"/>
    <p:sldLayoutId id="2147485607" r:id="rId5"/>
    <p:sldLayoutId id="2147485642" r:id="rId6"/>
    <p:sldLayoutId id="2147485608" r:id="rId7"/>
    <p:sldLayoutId id="2147485643" r:id="rId8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20.11.2024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0855ADC-E269-0A22-2C67-7A40F8B1F1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949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6" r:id="rId1"/>
    <p:sldLayoutId id="2147485523" r:id="rId2"/>
    <p:sldLayoutId id="2147485387" r:id="rId3"/>
    <p:sldLayoutId id="2147485622" r:id="rId4"/>
    <p:sldLayoutId id="2147485682" r:id="rId5"/>
    <p:sldLayoutId id="2147485461" r:id="rId6"/>
    <p:sldLayoutId id="2147485683" r:id="rId7"/>
    <p:sldLayoutId id="2147485592" r:id="rId8"/>
    <p:sldLayoutId id="2147485601" r:id="rId9"/>
    <p:sldLayoutId id="2147485644" r:id="rId10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20.11.2024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1F1354-957C-DC29-4507-F5F04B50C7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55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8" r:id="rId1"/>
    <p:sldLayoutId id="2147485535" r:id="rId2"/>
    <p:sldLayoutId id="2147485499" r:id="rId3"/>
    <p:sldLayoutId id="2147485585" r:id="rId4"/>
    <p:sldLayoutId id="2147485512" r:id="rId5"/>
    <p:sldLayoutId id="2147485513" r:id="rId6"/>
    <p:sldLayoutId id="2147485514" r:id="rId7"/>
    <p:sldLayoutId id="2147485532" r:id="rId8"/>
    <p:sldLayoutId id="2147485533" r:id="rId9"/>
    <p:sldLayoutId id="2147485534" r:id="rId10"/>
    <p:sldLayoutId id="214748558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20.11.2024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00B9B8A-F08A-B2DD-E2C5-4DCEACD264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6116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8" r:id="rId1"/>
    <p:sldLayoutId id="2147485617" r:id="rId2"/>
    <p:sldLayoutId id="2147485465" r:id="rId3"/>
    <p:sldLayoutId id="2147485618" r:id="rId4"/>
    <p:sldLayoutId id="2147485588" r:id="rId5"/>
    <p:sldLayoutId id="2147485619" r:id="rId6"/>
    <p:sldLayoutId id="2147485616" r:id="rId7"/>
    <p:sldLayoutId id="2147485444" r:id="rId8"/>
    <p:sldLayoutId id="2147485468" r:id="rId9"/>
    <p:sldLayoutId id="2147485620" r:id="rId10"/>
    <p:sldLayoutId id="214748558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20.11.2024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90E9426-D5D0-2B07-DE22-3A6731B573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6390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90" r:id="rId1"/>
    <p:sldLayoutId id="2147485684" r:id="rId2"/>
    <p:sldLayoutId id="2147485391" r:id="rId3"/>
    <p:sldLayoutId id="2147485685" r:id="rId4"/>
    <p:sldLayoutId id="2147485392" r:id="rId5"/>
    <p:sldLayoutId id="2147485686" r:id="rId6"/>
    <p:sldLayoutId id="2147485517" r:id="rId7"/>
    <p:sldLayoutId id="2147485518" r:id="rId8"/>
    <p:sldLayoutId id="2147485519" r:id="rId9"/>
    <p:sldLayoutId id="2147485393" r:id="rId10"/>
    <p:sldLayoutId id="2147485394" r:id="rId11"/>
    <p:sldLayoutId id="2147485395" r:id="rId12"/>
    <p:sldLayoutId id="2147485396" r:id="rId13"/>
    <p:sldLayoutId id="2147485584" r:id="rId14"/>
    <p:sldLayoutId id="2147485645" r:id="rId15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products/distribution" TargetMode="External"/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4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4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4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4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4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5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4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4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4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comarch/display/DPM/Brand+book+i+logo+Comarch" TargetMode="Externa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4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4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4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4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g"/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140.jpg"/><Relationship Id="rId4" Type="http://schemas.openxmlformats.org/officeDocument/2006/relationships/hyperlink" Target="mailto:mail.szkolenia@comarch.pl" TargetMode="Externa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Roboto%20Slab" TargetMode="External"/><Relationship Id="rId2" Type="http://schemas.openxmlformats.org/officeDocument/2006/relationships/hyperlink" Target="https://fonts.google.com/specimen/Roboto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E63EE411-E81F-D74C-9DC1-407F40F5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Zalecenia dla trenera podczas tworzenia prezentacji</a:t>
            </a:r>
          </a:p>
        </p:txBody>
      </p:sp>
      <p:pic>
        <p:nvPicPr>
          <p:cNvPr id="7" name="Symbol zastępczy obrazu 6">
            <a:extLst>
              <a:ext uri="{FF2B5EF4-FFF2-40B4-BE49-F238E27FC236}">
                <a16:creationId xmlns:a16="http://schemas.microsoft.com/office/drawing/2014/main" id="{AE5BF7C0-5159-DB4A-84BE-76063513AAB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9794" r="9794"/>
          <a:stretch>
            <a:fillRect/>
          </a:stretch>
        </p:blipFill>
        <p:spPr/>
      </p:pic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25B5CBC4-45D3-624F-BC05-A909A1EECAA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5248" y="5368537"/>
            <a:ext cx="3222000" cy="1228815"/>
          </a:xfrm>
        </p:spPr>
        <p:txBody>
          <a:bodyPr>
            <a:normAutofit/>
          </a:bodyPr>
          <a:lstStyle/>
          <a:p>
            <a:r>
              <a:rPr lang="pl-PL" sz="1600" dirty="0"/>
              <a:t>Konkretna treść na każdym </a:t>
            </a:r>
            <a:br>
              <a:rPr lang="pl-PL" sz="1600" dirty="0"/>
            </a:br>
            <a:r>
              <a:rPr lang="pl-PL" sz="1600" dirty="0"/>
              <a:t>slajdzie przy zachowaniu przejrzystości</a:t>
            </a:r>
          </a:p>
        </p:txBody>
      </p:sp>
      <p:sp>
        <p:nvSpPr>
          <p:cNvPr id="10" name="Symbol zastępczy tekstu 9">
            <a:extLst>
              <a:ext uri="{FF2B5EF4-FFF2-40B4-BE49-F238E27FC236}">
                <a16:creationId xmlns:a16="http://schemas.microsoft.com/office/drawing/2014/main" id="{90B892A9-0110-534C-B6B8-6AAA7CDD74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85000" y="5368538"/>
            <a:ext cx="3222000" cy="1084798"/>
          </a:xfrm>
        </p:spPr>
        <p:txBody>
          <a:bodyPr>
            <a:normAutofit/>
          </a:bodyPr>
          <a:lstStyle/>
          <a:p>
            <a:r>
              <a:rPr lang="pl-PL" sz="1600" dirty="0"/>
              <a:t>Zachowaj logiczną ciągłość prezentowanych slajdów</a:t>
            </a:r>
            <a:br>
              <a:rPr lang="pl-PL" sz="1600" dirty="0"/>
            </a:br>
            <a:r>
              <a:rPr lang="pl-PL" sz="1600" dirty="0"/>
              <a:t>- przemyślany podział</a:t>
            </a:r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BB74916A-4A35-0545-ADDA-7E39E99D67A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pl-PL" sz="1600" dirty="0"/>
              <a:t>Zadbaj o jakość </a:t>
            </a:r>
            <a:br>
              <a:rPr lang="pl-PL" sz="1600" dirty="0"/>
            </a:br>
            <a:r>
              <a:rPr lang="pl-PL" sz="1600" dirty="0"/>
              <a:t>dźwięku nagrań. </a:t>
            </a:r>
          </a:p>
        </p:txBody>
      </p:sp>
      <p:sp>
        <p:nvSpPr>
          <p:cNvPr id="12" name="Symbol zastępczy tekstu 11">
            <a:extLst>
              <a:ext uri="{FF2B5EF4-FFF2-40B4-BE49-F238E27FC236}">
                <a16:creationId xmlns:a16="http://schemas.microsoft.com/office/drawing/2014/main" id="{9DC04B30-1859-7548-83C2-EFBF13C5FB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l-PL" dirty="0"/>
              <a:t>Przejrzystość</a:t>
            </a:r>
          </a:p>
        </p:txBody>
      </p:sp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7DAA024C-C20B-CF44-816B-7C628D47187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pl-PL"/>
              <a:t>Logika</a:t>
            </a:r>
            <a:endParaRPr lang="pl-PL" dirty="0"/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DFCDC7EB-4C59-024F-8C97-495E831E65A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l-PL" dirty="0"/>
              <a:t>Jakość</a:t>
            </a:r>
          </a:p>
        </p:txBody>
      </p:sp>
      <p:pic>
        <p:nvPicPr>
          <p:cNvPr id="41" name="Symbol zastępczy obrazu 40">
            <a:extLst>
              <a:ext uri="{FF2B5EF4-FFF2-40B4-BE49-F238E27FC236}">
                <a16:creationId xmlns:a16="http://schemas.microsoft.com/office/drawing/2014/main" id="{5EE4D86D-7E24-A046-8F4E-2CF20FDF85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9878" r="9878"/>
          <a:stretch>
            <a:fillRect/>
          </a:stretch>
        </p:blipFill>
        <p:spPr/>
      </p:pic>
      <p:pic>
        <p:nvPicPr>
          <p:cNvPr id="39" name="Symbol zastępczy obrazu 38">
            <a:extLst>
              <a:ext uri="{FF2B5EF4-FFF2-40B4-BE49-F238E27FC236}">
                <a16:creationId xmlns:a16="http://schemas.microsoft.com/office/drawing/2014/main" id="{52C3F224-7527-664B-8C78-9C210F669C4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/>
          <a:srcRect l="9858" r="98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68789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pl-PL" dirty="0"/>
              <a:t>Na czym polega analiza danych i dlaczego jest istotna:</a:t>
            </a:r>
          </a:p>
          <a:p>
            <a:pPr algn="just"/>
            <a:endParaRPr lang="pl-PL" dirty="0"/>
          </a:p>
          <a:p>
            <a:pPr lvl="1" algn="just"/>
            <a:r>
              <a:rPr lang="pl-PL" dirty="0"/>
              <a:t>Analiza danych to kluczowy element podejmowania decyzji biznesowych. Chodzi o wydobywanie cennych informacji z danych, które pomagają zrozumieć trendy, prognozować wyniki i podejmować świadome decyzje. Bez analizy danych trudno jest efektywnie działać w dzisiejszym złożonym środowisku biznesowym.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Rola </a:t>
            </a:r>
            <a:r>
              <a:rPr lang="pl-PL" dirty="0" err="1"/>
              <a:t>Pythona</a:t>
            </a:r>
            <a:r>
              <a:rPr lang="pl-PL" dirty="0"/>
              <a:t> w analizie danych:</a:t>
            </a:r>
          </a:p>
          <a:p>
            <a:pPr algn="just"/>
            <a:endParaRPr lang="pl-PL" dirty="0"/>
          </a:p>
          <a:p>
            <a:pPr lvl="1" algn="just"/>
            <a:r>
              <a:rPr lang="pl-PL" dirty="0" err="1"/>
              <a:t>Python</a:t>
            </a:r>
            <a:r>
              <a:rPr lang="pl-PL" dirty="0"/>
              <a:t> stał się liderem w dziedzinie analizy danych, a to z kilku powodów. Jego czytelna składnia, ogromna społeczność, oraz bogactwo bibliotek, takich jak </a:t>
            </a:r>
            <a:r>
              <a:rPr lang="pl-PL" dirty="0" err="1"/>
              <a:t>Pandas</a:t>
            </a:r>
            <a:r>
              <a:rPr lang="pl-PL" dirty="0"/>
              <a:t> czy </a:t>
            </a:r>
            <a:r>
              <a:rPr lang="pl-PL" dirty="0" err="1"/>
              <a:t>Numpy</a:t>
            </a:r>
            <a:r>
              <a:rPr lang="pl-PL" dirty="0"/>
              <a:t>, sprawiają, że jest doskonałym narzędziem dla analityków danych. Podczas szkolenia zgłębimy, dlaczego </a:t>
            </a:r>
            <a:r>
              <a:rPr lang="pl-PL" dirty="0" err="1"/>
              <a:t>Python</a:t>
            </a:r>
            <a:r>
              <a:rPr lang="pl-PL" dirty="0"/>
              <a:t> jest tak popularny w tej dziedzinie.</a:t>
            </a:r>
          </a:p>
          <a:p>
            <a:pPr marL="0" indent="0" algn="just">
              <a:buNone/>
            </a:pP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231338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342900" lvl="1" indent="-342900" algn="just"/>
            <a:endParaRPr lang="pl-PL" dirty="0">
              <a:solidFill>
                <a:schemeClr val="bg2"/>
              </a:solidFill>
            </a:endParaRP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Podstawowe Operacje na Tablicach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Podstawowe operacje matematyczne</a:t>
            </a:r>
          </a:p>
        </p:txBody>
      </p:sp>
      <p:pic>
        <p:nvPicPr>
          <p:cNvPr id="3" name="Grafika 2" descr="Strzałka liniowa — prosta">
            <a:extLst>
              <a:ext uri="{FF2B5EF4-FFF2-40B4-BE49-F238E27FC236}">
                <a16:creationId xmlns:a16="http://schemas.microsoft.com/office/drawing/2014/main" id="{2D75B7EA-7C8D-E914-90B7-4BF6040DF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23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747D9EB2-AB10-51A5-25FD-60AAF41258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224"/>
          <a:stretch/>
        </p:blipFill>
        <p:spPr>
          <a:xfrm>
            <a:off x="3871062" y="1984732"/>
            <a:ext cx="4447553" cy="451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4609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Podstawowe Operacje na Tablicach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Indeksowanie i Wycinanie: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6364F103-7E3A-FC53-F5A7-1FCBDD52E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009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3E3F6FD-ECCF-35FA-F281-E4FCE31357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718"/>
          <a:stretch/>
        </p:blipFill>
        <p:spPr>
          <a:xfrm>
            <a:off x="2303404" y="2035656"/>
            <a:ext cx="7585192" cy="350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6298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Podstawowe Operacje na Tablicach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Operacje Statystyczne: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BE32983-F540-D43F-7E30-6BD832CE8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3233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22725D8-7FD2-D8E6-8C00-D1411E3003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172"/>
          <a:stretch/>
        </p:blipFill>
        <p:spPr>
          <a:xfrm>
            <a:off x="4244713" y="1924352"/>
            <a:ext cx="3702574" cy="416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2628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342900" lvl="1" indent="-342900" algn="just"/>
            <a:endParaRPr lang="pl-PL" dirty="0">
              <a:solidFill>
                <a:schemeClr val="bg2"/>
              </a:solidFill>
            </a:endParaRP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Podstawowe Operacje na Tablicach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Operacje na Wymiarach:</a:t>
            </a:r>
          </a:p>
          <a:p>
            <a:pPr marL="1257300" lvl="3" indent="-342900" algn="just"/>
            <a:r>
              <a:rPr lang="pl-PL" dirty="0">
                <a:solidFill>
                  <a:schemeClr val="bg2"/>
                </a:solidFill>
              </a:rPr>
              <a:t>W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 możemy obliczyć wyznacznik danej tablicy kwadratowej za pomocą </a:t>
            </a:r>
            <a:r>
              <a:rPr lang="pl-PL" dirty="0" err="1">
                <a:solidFill>
                  <a:schemeClr val="bg2"/>
                </a:solidFill>
              </a:rPr>
              <a:t>numpy.linalg.det</a:t>
            </a:r>
            <a:r>
              <a:rPr lang="pl-PL" dirty="0">
                <a:solidFill>
                  <a:schemeClr val="bg2"/>
                </a:solidFill>
              </a:rPr>
              <a:t>(). Przyjmie ona podaną tablicę kwadratową jako parametr i zwróci jej wyznacznik.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DA69B9F4-8C47-2244-AB98-F4494F78F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6425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E34D1B4-A4E6-563B-4591-8AE4F2F02F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531"/>
          <a:stretch/>
        </p:blipFill>
        <p:spPr>
          <a:xfrm>
            <a:off x="3927053" y="1975184"/>
            <a:ext cx="4337893" cy="453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2682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Analiza z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algn="just"/>
            <a:r>
              <a:rPr lang="pl-PL" dirty="0">
                <a:solidFill>
                  <a:schemeClr val="bg2"/>
                </a:solidFill>
              </a:rPr>
              <a:t>Omówienie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endParaRPr lang="pl-PL" dirty="0">
              <a:solidFill>
                <a:schemeClr val="bg2"/>
              </a:solidFill>
            </a:endParaRP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to potężna biblioteka w języku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przeznaczona do manipulacji i analizy danych. Dwa główne obiekty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to Series i </a:t>
            </a:r>
            <a:r>
              <a:rPr lang="pl-PL" dirty="0" err="1">
                <a:solidFill>
                  <a:schemeClr val="bg2"/>
                </a:solidFill>
              </a:rPr>
              <a:t>DataFrame</a:t>
            </a:r>
            <a:r>
              <a:rPr lang="pl-PL" dirty="0">
                <a:solidFill>
                  <a:schemeClr val="bg2"/>
                </a:solidFill>
              </a:rPr>
              <a:t>. Series reprezentuje jednowymiarową strukturę danych, podczas gdy </a:t>
            </a:r>
            <a:r>
              <a:rPr lang="pl-PL" dirty="0" err="1">
                <a:solidFill>
                  <a:schemeClr val="bg2"/>
                </a:solidFill>
              </a:rPr>
              <a:t>DataFrame</a:t>
            </a:r>
            <a:r>
              <a:rPr lang="pl-PL" dirty="0">
                <a:solidFill>
                  <a:schemeClr val="bg2"/>
                </a:solidFill>
              </a:rPr>
              <a:t> to dwuwymiarowa tabela danych.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DA69B9F4-8C47-2244-AB98-F4494F78F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0633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Struktura Series:</a:t>
            </a:r>
          </a:p>
          <a:p>
            <a:pPr lvl="1" algn="just"/>
            <a:r>
              <a:rPr lang="pl-PL" dirty="0"/>
              <a:t>Jednowymiarowy obiekt zawierający dane, indeks i etykiety.</a:t>
            </a:r>
          </a:p>
          <a:p>
            <a:pPr lvl="2" algn="just"/>
            <a:endParaRPr lang="pl-PL" dirty="0"/>
          </a:p>
          <a:p>
            <a:pPr algn="just"/>
            <a:r>
              <a:rPr lang="pl-PL" dirty="0"/>
              <a:t>Struktura </a:t>
            </a:r>
            <a:r>
              <a:rPr lang="pl-PL" dirty="0" err="1"/>
              <a:t>DataFrame</a:t>
            </a:r>
            <a:r>
              <a:rPr lang="pl-PL" dirty="0"/>
              <a:t>:</a:t>
            </a:r>
          </a:p>
          <a:p>
            <a:pPr lvl="1" algn="just"/>
            <a:r>
              <a:rPr lang="pl-PL" dirty="0"/>
              <a:t>Dwuwymiarowa tabela danych z etykietowanymi kolumnami i indeksem.</a:t>
            </a:r>
          </a:p>
        </p:txBody>
      </p:sp>
    </p:spTree>
    <p:extLst>
      <p:ext uri="{BB962C8B-B14F-4D97-AF65-F5344CB8AC3E}">
        <p14:creationId xmlns:p14="http://schemas.microsoft.com/office/powerpoint/2010/main" val="2717074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l-PL" dirty="0"/>
              <a:t>Omówienie środowiska pracy - efektywne korzystanie z </a:t>
            </a:r>
            <a:r>
              <a:rPr lang="pl-PL" dirty="0" err="1"/>
              <a:t>Jupyter</a:t>
            </a:r>
            <a:r>
              <a:rPr lang="pl-PL" dirty="0"/>
              <a:t> Notebook:</a:t>
            </a:r>
          </a:p>
          <a:p>
            <a:pPr algn="just"/>
            <a:endParaRPr lang="pl-PL" dirty="0"/>
          </a:p>
          <a:p>
            <a:pPr marL="800100" lvl="2" indent="-342900" algn="just"/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 to potężne narzędzie, które ułatwia interaktywną pracę z danymi i kodem. Dzięki niemu możliwe jest eksperymentowanie, wizualizacja i dokumentacja pracy. Podczas szkolenia przekazana zostanie wiedza jak korzystać z różnych funkcji 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Notebook, aby móc skutecznie przeprowadzać analizę danych.</a:t>
            </a:r>
          </a:p>
        </p:txBody>
      </p:sp>
    </p:spTree>
    <p:extLst>
      <p:ext uri="{BB962C8B-B14F-4D97-AF65-F5344CB8AC3E}">
        <p14:creationId xmlns:p14="http://schemas.microsoft.com/office/powerpoint/2010/main" val="3842495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Tworzenie 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3A972A3-F7CD-0174-41EC-7FF4071D75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809"/>
          <a:stretch/>
        </p:blipFill>
        <p:spPr>
          <a:xfrm>
            <a:off x="1393191" y="2204864"/>
            <a:ext cx="9405618" cy="37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545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Wczytywanie i Zapis Danych w Różnych Formatach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Wczytywanie Danych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 err="1"/>
              <a:t>Pandas</a:t>
            </a:r>
            <a:r>
              <a:rPr lang="pl-PL" dirty="0"/>
              <a:t> oferuje wiele funkcji do wczytywania danych z różnych źródeł, takich jak pliki CSV, Excel, SQL, a nawet strony internetowe. Poniżej znajdują się przykłady wczytywania danych z pliku CSV i Excel: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678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Dane w </a:t>
            </a:r>
            <a:r>
              <a:rPr lang="pl-PL" dirty="0" err="1"/>
              <a:t>csv</a:t>
            </a:r>
            <a:r>
              <a:rPr lang="pl-PL" dirty="0"/>
              <a:t> (Pliki są dostępne na GitHub)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DA10DD8-0D3D-5114-7AD1-5001D87B0A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27"/>
          <a:stretch/>
        </p:blipFill>
        <p:spPr>
          <a:xfrm>
            <a:off x="1713798" y="3429000"/>
            <a:ext cx="8764403" cy="226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265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Wczytywanie i Zapis Danych w Różnych Formatach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Zapis Danych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/>
              <a:t>Podobnie jak z wczytywaniem, </a:t>
            </a:r>
            <a:r>
              <a:rPr lang="pl-PL" dirty="0" err="1"/>
              <a:t>Pandas</a:t>
            </a:r>
            <a:r>
              <a:rPr lang="pl-PL" dirty="0"/>
              <a:t> umożliwia zapisywanie danych do różnych formatów. Poniżej znajdują się przykłady zapisywania danych do pliku CSV i Excel: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4981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DDFE2E2-1FF7-933C-578C-E197ACC80B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25"/>
          <a:stretch/>
        </p:blipFill>
        <p:spPr>
          <a:xfrm>
            <a:off x="909470" y="2163223"/>
            <a:ext cx="10373059" cy="39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0973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Podstawowe Atrybuty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marL="342900" lvl="1" indent="-342900" algn="just"/>
            <a:endParaRPr lang="pl-PL" dirty="0"/>
          </a:p>
          <a:p>
            <a:pPr marL="342900" lvl="1" indent="-342900" algn="just"/>
            <a:r>
              <a:rPr lang="pl-PL" dirty="0"/>
              <a:t>Struktura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 to dwuwymiarowa struktura danych, która składa się z wierszy i kolumn. Przedstawmy kilka podstawowych atrybutów, które pozwalają zrozumieć strukturę danych w ramach </a:t>
            </a:r>
            <a:r>
              <a:rPr lang="pl-PL" dirty="0" err="1"/>
              <a:t>DataFrame</a:t>
            </a:r>
            <a:r>
              <a:rPr lang="pl-PL" dirty="0"/>
              <a:t>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109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C5C02-C00E-9348-6654-9561DF5A6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F73205BA-E024-0E07-9D14-5148998F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075159DD-52B4-425B-A1FD-EFEE8139F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shape</a:t>
            </a:r>
            <a:r>
              <a:rPr lang="pl-PL" dirty="0"/>
              <a:t>:</a:t>
            </a:r>
          </a:p>
          <a:p>
            <a:pPr algn="just"/>
            <a:r>
              <a:rPr lang="pl-PL" dirty="0"/>
              <a:t>Atrybut </a:t>
            </a:r>
            <a:r>
              <a:rPr lang="pl-PL" dirty="0" err="1"/>
              <a:t>shape</a:t>
            </a:r>
            <a:r>
              <a:rPr lang="pl-PL" dirty="0"/>
              <a:t> z</a:t>
            </a:r>
            <a:r>
              <a:rPr lang="pl-PL" dirty="0">
                <a:solidFill>
                  <a:schemeClr val="bg2"/>
                </a:solidFill>
              </a:rPr>
              <a:t>wraca krotkę reprezentującą liczbę wierszy i kolumn w DF.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22C7982-BD8A-46E5-0129-044E325A9B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572"/>
          <a:stretch/>
        </p:blipFill>
        <p:spPr>
          <a:xfrm>
            <a:off x="3358895" y="3071921"/>
            <a:ext cx="5474210" cy="302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8108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5A491-CAE0-0804-C11E-581A08D23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FAEB41-ACBA-C161-DE99-082F2A659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4FAF1F9-B8F3-952C-9A0F-324976F68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index:</a:t>
            </a:r>
          </a:p>
          <a:p>
            <a:pPr algn="just"/>
            <a:r>
              <a:rPr lang="pl-PL" dirty="0"/>
              <a:t>Atrybut index zwraca indeksy wierszy (etykiety).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563923DD-7455-E595-06C6-B7F4F3A878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37"/>
          <a:stretch/>
        </p:blipFill>
        <p:spPr>
          <a:xfrm>
            <a:off x="1783655" y="2973119"/>
            <a:ext cx="8624689" cy="163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3704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34FB8-B31B-983C-1F23-385DD65D9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C878A4B-1798-F5AC-F6D1-0BAF9EC4A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638C36E2-5097-5A3E-E7BB-9BF91C7AE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columns</a:t>
            </a:r>
            <a:r>
              <a:rPr lang="pl-PL" dirty="0"/>
              <a:t>: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Atrybut </a:t>
            </a:r>
            <a:r>
              <a:rPr lang="pl-PL" dirty="0" err="1">
                <a:solidFill>
                  <a:schemeClr val="bg2"/>
                </a:solidFill>
              </a:rPr>
              <a:t>columns</a:t>
            </a:r>
            <a:r>
              <a:rPr lang="pl-PL" dirty="0">
                <a:solidFill>
                  <a:schemeClr val="bg2"/>
                </a:solidFill>
              </a:rPr>
              <a:t> zwraca etykiety kolumn.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6CC887F-9DC1-310E-0DC5-B942D8B51A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05"/>
          <a:stretch/>
        </p:blipFill>
        <p:spPr>
          <a:xfrm>
            <a:off x="2237130" y="2999597"/>
            <a:ext cx="7717739" cy="157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1935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FA47F-1622-5092-1DA3-4B11D81ED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B85D1C-2295-6522-E6D7-A61B56B78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9ED9B3-5D95-BA4C-ED8E-EEB24A68B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dtypes</a:t>
            </a:r>
            <a:r>
              <a:rPr lang="pl-PL" dirty="0"/>
              <a:t>:</a:t>
            </a:r>
          </a:p>
          <a:p>
            <a:pPr algn="just"/>
            <a:r>
              <a:rPr lang="pl-PL" dirty="0"/>
              <a:t>Atrybut </a:t>
            </a:r>
            <a:r>
              <a:rPr lang="pl-PL" dirty="0" err="1"/>
              <a:t>dtypes</a:t>
            </a:r>
            <a:r>
              <a:rPr lang="pl-PL" dirty="0"/>
              <a:t> zwraca informacje o typach danych w poszczególnych kolumnach.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701A4D9-58D1-24E4-C0EA-AEBCEB58BD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65"/>
          <a:stretch/>
        </p:blipFill>
        <p:spPr>
          <a:xfrm>
            <a:off x="2743503" y="3428583"/>
            <a:ext cx="6704993" cy="237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91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b="1" dirty="0"/>
              <a:t>Instalacja </a:t>
            </a:r>
            <a:r>
              <a:rPr lang="pl-PL" b="1" dirty="0" err="1"/>
              <a:t>Anacondy</a:t>
            </a:r>
            <a:r>
              <a:rPr lang="pl-PL" b="1" dirty="0"/>
              <a:t>:</a:t>
            </a:r>
          </a:p>
          <a:p>
            <a:pPr marL="0" indent="0" algn="just">
              <a:buNone/>
            </a:pPr>
            <a:endParaRPr lang="pl-PL" b="1" dirty="0"/>
          </a:p>
          <a:p>
            <a:pPr lvl="1" algn="just"/>
            <a:r>
              <a:rPr lang="pl-PL" dirty="0"/>
              <a:t>Krok 1: Pobierz </a:t>
            </a:r>
            <a:r>
              <a:rPr lang="pl-PL" dirty="0" err="1"/>
              <a:t>Anacondę</a:t>
            </a:r>
            <a:endParaRPr lang="pl-PL" dirty="0"/>
          </a:p>
          <a:p>
            <a:pPr marL="914400" lvl="2" indent="0" algn="just">
              <a:buNone/>
            </a:pPr>
            <a:r>
              <a:rPr lang="pl-PL" dirty="0"/>
              <a:t>Przejdź na oficjalną stronę </a:t>
            </a:r>
            <a:r>
              <a:rPr lang="pl-PL" dirty="0" err="1"/>
              <a:t>Anacondy</a:t>
            </a:r>
            <a:r>
              <a:rPr lang="pl-PL" dirty="0"/>
              <a:t>: </a:t>
            </a:r>
            <a:r>
              <a:rPr lang="pl-PL" dirty="0">
                <a:hlinkClick r:id="rId2"/>
              </a:rPr>
              <a:t>https://www.anaconda.com/products/distribution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Krok 2: Wybierz wersję</a:t>
            </a:r>
          </a:p>
          <a:p>
            <a:pPr marL="914400" lvl="2" indent="0" algn="just">
              <a:buNone/>
            </a:pPr>
            <a:r>
              <a:rPr lang="pl-PL" dirty="0"/>
              <a:t>Pobierz odpowiednią wersję </a:t>
            </a:r>
            <a:r>
              <a:rPr lang="pl-PL" dirty="0" err="1"/>
              <a:t>Anacondy</a:t>
            </a:r>
            <a:r>
              <a:rPr lang="pl-PL" dirty="0"/>
              <a:t> dla swojego systemu operacyjnego (Windows, </a:t>
            </a:r>
            <a:r>
              <a:rPr lang="pl-PL" dirty="0" err="1"/>
              <a:t>macOS</a:t>
            </a:r>
            <a:r>
              <a:rPr lang="pl-PL" dirty="0"/>
              <a:t>, Linux). Zazwyczaj poleca się pobranie najnowszej stabilnej wersji.</a:t>
            </a:r>
          </a:p>
        </p:txBody>
      </p:sp>
    </p:spTree>
    <p:extLst>
      <p:ext uri="{BB962C8B-B14F-4D97-AF65-F5344CB8AC3E}">
        <p14:creationId xmlns:p14="http://schemas.microsoft.com/office/powerpoint/2010/main" val="127257802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48614-4661-C933-8D5B-77DD3D17A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5DE53CBF-996E-74E5-9A50-2DB3AB6D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B1E2C45-1657-101A-1F95-50F22F78B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Przydatne Funkcje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>
                <a:solidFill>
                  <a:schemeClr val="bg2"/>
                </a:solidFill>
              </a:rPr>
              <a:t>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istnieje wiele przydatnych funkcji do szybkiego podglądu i analizy danych. Poniżej omówione są niektóre z tych funkcji: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E2843CF0-C5EE-32E1-1796-387551ABE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9456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A1350-6328-485A-45C8-CE9A0FC84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CE3248-B6CB-FAAB-55DE-6C5B5E4D9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2ACC9D-1ADE-8B9B-F98F-1707BB770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describe</a:t>
            </a:r>
            <a:r>
              <a:rPr lang="pl-PL" dirty="0"/>
              <a:t>()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describe</a:t>
            </a:r>
            <a:r>
              <a:rPr lang="pl-PL" dirty="0"/>
              <a:t>() dostarcza podsumowania statystyczne dla kolumn w DF, takie jak średnia, odchylenie standardowe, minimum, maksimum i </a:t>
            </a:r>
            <a:r>
              <a:rPr lang="pl-PL" dirty="0" err="1"/>
              <a:t>kwartyle</a:t>
            </a:r>
            <a:r>
              <a:rPr lang="pl-PL" dirty="0"/>
              <a:t>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5DFF134-952C-B5E6-F8FC-8599EB832D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72"/>
          <a:stretch/>
        </p:blipFill>
        <p:spPr>
          <a:xfrm>
            <a:off x="3040120" y="3179704"/>
            <a:ext cx="6111760" cy="32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5575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5D06C-88A4-653F-620B-E80456C4C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9E9897B-EEAB-8464-BE75-C924CCA4B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7C4C9FE3-4F23-F64A-13AE-881838970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info()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Funkcja info() wyświetla podstawowe informacje o DF, takie jak ilość niepustych wartości i typy danych dla każdej kolumny. 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D542F4E-7AD3-F9E3-80D5-B91183446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02"/>
          <a:stretch/>
        </p:blipFill>
        <p:spPr>
          <a:xfrm>
            <a:off x="2918003" y="3126898"/>
            <a:ext cx="6355993" cy="332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365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31443-D5F1-51E6-318A-DE6D71BD8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EA36FD-B84D-C6BB-1C1A-6AE819985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4C5A52E-83DC-DAC9-8A2F-1FAB66589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head</a:t>
            </a:r>
            <a:r>
              <a:rPr lang="pl-PL" dirty="0"/>
              <a:t>(n)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head</a:t>
            </a:r>
            <a:r>
              <a:rPr lang="pl-PL" dirty="0"/>
              <a:t>(n) zwraca pierwsze n wierszy DF, co jest przydatne do szybkiego podglądu danych.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5DE94FD-85E4-2A7E-B50A-7002FECC6F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52"/>
          <a:stretch/>
        </p:blipFill>
        <p:spPr>
          <a:xfrm>
            <a:off x="2738101" y="3429000"/>
            <a:ext cx="6715797" cy="231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6109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F6C54-9B56-C53F-6725-FA707ABB2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479BC403-50F3-BE52-F45A-A5C2CAEA9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2EDE73F-6287-FB90-E976-AA81041F0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tail</a:t>
            </a:r>
            <a:r>
              <a:rPr lang="pl-PL" dirty="0"/>
              <a:t>(n)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Funkcja </a:t>
            </a:r>
            <a:r>
              <a:rPr lang="pl-PL" dirty="0" err="1">
                <a:solidFill>
                  <a:schemeClr val="bg2"/>
                </a:solidFill>
              </a:rPr>
              <a:t>tail</a:t>
            </a:r>
            <a:r>
              <a:rPr lang="pl-PL" dirty="0">
                <a:solidFill>
                  <a:schemeClr val="bg2"/>
                </a:solidFill>
              </a:rPr>
              <a:t>(n) zwraca ostatnie n wierszy DF, co pomaga przy weryfikacji danych na końcu zbioru.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301C06B-5246-C9A3-A36E-6F5F56C08D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61"/>
          <a:stretch/>
        </p:blipFill>
        <p:spPr>
          <a:xfrm>
            <a:off x="2440398" y="3429000"/>
            <a:ext cx="7311203" cy="243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2557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C942D-52B1-FFDE-6AC7-27F43A08D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E95FF1-B96D-5502-7C5C-5264599B8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79794E0-58D5-8982-80E2-D5BDDDF2A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sample</a:t>
            </a:r>
            <a:r>
              <a:rPr lang="pl-PL" dirty="0"/>
              <a:t>(n)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sample</a:t>
            </a:r>
            <a:r>
              <a:rPr lang="pl-PL" dirty="0"/>
              <a:t>(n) zwraca losowe n wierszy z DF.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5B57C37-275C-636B-6F79-BC052C2D3E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693"/>
          <a:stretch/>
        </p:blipFill>
        <p:spPr>
          <a:xfrm>
            <a:off x="2472931" y="2769424"/>
            <a:ext cx="7246137" cy="260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520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C5914-4667-DACC-5BE4-1842F41A1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74665AD2-0C88-1F1C-407E-636ED81F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391A13E-9291-4536-01AE-0A45DEA2B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Czyszczenie wartości zduplikowanych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Sprawdzanie duplikatów: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 analizie danych często konieczne jest sprawdzenie i usunięcie zduplikowanych wierszy.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dostarcza funkcji do tego celu.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68070A8-4389-1B9E-3CCA-8AC438A6D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7989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81E92-2A61-3925-3CFE-14E79498C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39526BF-D10F-1BDE-0A4C-C55FA67E0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57A2241-D6BA-B929-26B2-6506467E0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Czyszczenie wartości zduplikowanych w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38C60F73-8EB1-A83F-4387-F32DD17F4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344" y="2060848"/>
            <a:ext cx="3711312" cy="453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4974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63D1F-7F96-BB71-0E7D-4DA154629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EB3D192-FFD0-E47B-A9EC-A106F4F5D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1154FFF3-432C-44C6-1371-0FB727595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Czyszczenie wartości zduplikowanych w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5F1A885-5E32-E561-24EC-A7DDF9CF6D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043"/>
          <a:stretch/>
        </p:blipFill>
        <p:spPr>
          <a:xfrm>
            <a:off x="2610522" y="2328670"/>
            <a:ext cx="6970956" cy="412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1463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0304B-E540-4F6E-7820-054A88338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3CDA14B-E57E-EFF6-B4B0-DED6FF830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FCB670-28EA-06A4-BFC7-45CCA98CB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W analizie danych często spotykamy się z wartościami brakującymi (</a:t>
            </a:r>
            <a:r>
              <a:rPr lang="pl-PL" dirty="0" err="1"/>
              <a:t>NaN</a:t>
            </a:r>
            <a:r>
              <a:rPr lang="pl-PL" dirty="0"/>
              <a:t> lub </a:t>
            </a:r>
            <a:r>
              <a:rPr lang="pl-PL" dirty="0" err="1"/>
              <a:t>None</a:t>
            </a:r>
            <a:r>
              <a:rPr lang="pl-PL" dirty="0"/>
              <a:t>). </a:t>
            </a:r>
            <a:r>
              <a:rPr lang="pl-PL" dirty="0" err="1"/>
              <a:t>Pandas</a:t>
            </a:r>
            <a:r>
              <a:rPr lang="pl-PL" dirty="0"/>
              <a:t> oferuje różne metody radzenia sobie z tymi wartościami.</a:t>
            </a:r>
          </a:p>
        </p:txBody>
      </p:sp>
      <p:pic>
        <p:nvPicPr>
          <p:cNvPr id="7" name="Grafika 6" descr="Strzałka liniowa — prosta">
            <a:extLst>
              <a:ext uri="{FF2B5EF4-FFF2-40B4-BE49-F238E27FC236}">
                <a16:creationId xmlns:a16="http://schemas.microsoft.com/office/drawing/2014/main" id="{9F6CF802-FE43-1BD1-BDFC-E0975BF51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34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l-PL" b="1" dirty="0"/>
              <a:t>Instalacja </a:t>
            </a:r>
            <a:r>
              <a:rPr lang="pl-PL" b="1" dirty="0" err="1"/>
              <a:t>Anacondy</a:t>
            </a:r>
            <a:r>
              <a:rPr lang="pl-PL" b="1" dirty="0"/>
              <a:t>:</a:t>
            </a:r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r>
              <a:rPr lang="pl-PL" dirty="0"/>
              <a:t>Krok 3: Uruchom instalator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Uruchom pobrany plik instalacyjny </a:t>
            </a:r>
            <a:r>
              <a:rPr lang="pl-PL" dirty="0" err="1">
                <a:solidFill>
                  <a:schemeClr val="bg2"/>
                </a:solidFill>
              </a:rPr>
              <a:t>Anacondy</a:t>
            </a:r>
            <a:r>
              <a:rPr lang="pl-PL" dirty="0">
                <a:solidFill>
                  <a:schemeClr val="bg2"/>
                </a:solidFill>
              </a:rPr>
              <a:t> i postępuj zgodnie z instrukcjami na ekranie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Krok 4: Wybierz opcje instalacji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Podczas instalacji możesz zostawić domyślne opcje, chyba że masz konkretne preferencje dotyczące instalacji.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Krok 5: Zakończ instalację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 zakończeniu instalacji </a:t>
            </a:r>
            <a:r>
              <a:rPr lang="pl-PL" dirty="0" err="1">
                <a:solidFill>
                  <a:schemeClr val="bg2"/>
                </a:solidFill>
              </a:rPr>
              <a:t>Anacondy</a:t>
            </a:r>
            <a:r>
              <a:rPr lang="pl-PL" dirty="0">
                <a:solidFill>
                  <a:schemeClr val="bg2"/>
                </a:solidFill>
              </a:rPr>
              <a:t> powinna być gotowa do użycia.</a:t>
            </a:r>
          </a:p>
        </p:txBody>
      </p:sp>
    </p:spTree>
    <p:extLst>
      <p:ext uri="{BB962C8B-B14F-4D97-AF65-F5344CB8AC3E}">
        <p14:creationId xmlns:p14="http://schemas.microsoft.com/office/powerpoint/2010/main" val="151267472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22CC8-699F-4685-8CA2-2DD273A96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EF84D75F-DFC8-DCFF-A4BB-FD6269983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35FB4AFC-055A-39CB-03EE-7FCEEF709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Sprawdzenie wartości brakujących: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D6225E4-B25B-D4BE-0C3F-BB1E900CF5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880"/>
          <a:stretch/>
        </p:blipFill>
        <p:spPr>
          <a:xfrm>
            <a:off x="3182992" y="2780928"/>
            <a:ext cx="5826016" cy="359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3331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A16B3-E9D1-37D0-AF6D-AC3374FA1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70BF947-8AA4-32E2-864F-7D05FFFB3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690FE12-A9C4-9E96-8E7A-33E69F4C7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algn="just"/>
            <a:r>
              <a:rPr lang="pl-PL" dirty="0"/>
              <a:t>Usuwanie wartości brakujących: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B781D1BF-BB48-7A59-9E32-9A9802C16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151" y="2564904"/>
            <a:ext cx="7775698" cy="410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8720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BC2A5-1F40-558D-C084-834E16EEA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753B157C-61C7-C657-F843-DA87AA8C2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822B0D9-8A77-CD02-7494-34BD12B18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Uzupełnianie wartości brakujących: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363A57D-CA6E-8F41-C4AF-78EAAFD9C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836" y="2924944"/>
            <a:ext cx="9596328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6408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41A44-305A-3A9A-6ABE-9ACE8152E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C6CFC1-7D37-EF05-1F76-FE4EDF198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13C317-652E-48CB-65C5-44E789681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Wykrywanie wartości odstających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Wartości odstające (ang. </a:t>
            </a:r>
            <a:r>
              <a:rPr lang="pl-PL" dirty="0" err="1"/>
              <a:t>outliers</a:t>
            </a:r>
            <a:r>
              <a:rPr lang="pl-PL" dirty="0"/>
              <a:t>) są danymi, które znacząco różnią się od reszty zbioru danych i mogą wpływać na wyniki analizy. </a:t>
            </a:r>
            <a:r>
              <a:rPr lang="pl-PL" dirty="0" err="1"/>
              <a:t>Pandas</a:t>
            </a:r>
            <a:r>
              <a:rPr lang="pl-PL" dirty="0"/>
              <a:t> pozwala na wykrywanie tych wartości i podejmowanie odpowiednich działań.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0C931341-893A-EC6C-2858-62A138B60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2292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B3287-EE31-04DE-128C-188568F14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FD6A72-C53B-0417-2B7F-9EB4D40E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8AB9483-0B1D-8929-7655-7C97B34EE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Wykrywanie wartości odstających w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4F0B899F-7372-C75C-9F12-3603FA1D0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429" y="1942673"/>
            <a:ext cx="8093141" cy="491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895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41A44-305A-3A9A-6ABE-9ACE8152E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C6CFC1-7D37-EF05-1F76-FE4EDF198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13C317-652E-48CB-65C5-44E789681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pl-PL" dirty="0"/>
              <a:t>Wykrywanie wartości odstających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Zastosowanie 1.5-krotności rozstępu </a:t>
            </a:r>
            <a:r>
              <a:rPr lang="pl-PL" dirty="0" err="1"/>
              <a:t>międzykwartylowego</a:t>
            </a:r>
            <a:r>
              <a:rPr lang="pl-PL" dirty="0"/>
              <a:t> (ang. </a:t>
            </a:r>
            <a:r>
              <a:rPr lang="pl-PL" dirty="0" err="1"/>
              <a:t>interquartile</a:t>
            </a:r>
            <a:r>
              <a:rPr lang="pl-PL" dirty="0"/>
              <a:t> </a:t>
            </a:r>
            <a:r>
              <a:rPr lang="pl-PL" dirty="0" err="1"/>
              <a:t>range</a:t>
            </a:r>
            <a:r>
              <a:rPr lang="pl-PL" dirty="0"/>
              <a:t>, IQR) jest standardowym podejściem do wykrywania wartości odstających w statystyce. Działa to na podstawie prostego założenia, że wartości, które znajdują się bardzo daleko od środka rozkładu, mogą być potencjalnymi wartościami odstającymi.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IQR mierzy, jak szeroko rozłożone są środkowe 50% danych i jest uważany za bardziej odporny na skrajne wartości niż inne miary, np. odchylenie standardowe.</a:t>
            </a:r>
          </a:p>
        </p:txBody>
      </p:sp>
    </p:spTree>
    <p:extLst>
      <p:ext uri="{BB962C8B-B14F-4D97-AF65-F5344CB8AC3E}">
        <p14:creationId xmlns:p14="http://schemas.microsoft.com/office/powerpoint/2010/main" val="293507592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B3287-EE31-04DE-128C-188568F14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FD6A72-C53B-0417-2B7F-9EB4D40E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8AB9483-0B1D-8929-7655-7C97B34EE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pl-PL" dirty="0"/>
              <a:t>Wykrywanie wartości odstających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ctr">
              <a:buNone/>
            </a:pPr>
            <a:r>
              <a:rPr lang="pl-PL" dirty="0"/>
              <a:t>Dlaczego * 1.5?</a:t>
            </a:r>
          </a:p>
          <a:p>
            <a:pPr marL="0" indent="0" algn="just">
              <a:buNone/>
            </a:pPr>
            <a:r>
              <a:rPr lang="pl-PL" dirty="0"/>
              <a:t>Wykorzystanie 1.5-krotności IQR wynika z empirii i praktyki statystycznej.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Dla rozkładów normalnych lub bliskich normalnych, 1.5-krotność IQR wyznacza rozsądne granice, poza którymi wartości można uznać za odstające.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Dlaczego akurat 1.5? Wynika to z tego, że dla większości rozkładów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Wartości poniżej Q1 - 1.5 * IQR są uważane za zbyt małe i mogą być wartościami odstającymi.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Wartości powyżej Q3 + 1.5 * IQR są uważane za zbyt duże i również mogą być wartościami odstającymi.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Wartości poza tym zakresem są nietypowe, ponieważ znajdują się znacznie dalej od środkowych 50% danych.</a:t>
            </a:r>
          </a:p>
        </p:txBody>
      </p:sp>
    </p:spTree>
    <p:extLst>
      <p:ext uri="{BB962C8B-B14F-4D97-AF65-F5344CB8AC3E}">
        <p14:creationId xmlns:p14="http://schemas.microsoft.com/office/powerpoint/2010/main" val="399466809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41A44-305A-3A9A-6ABE-9ACE8152E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C6CFC1-7D37-EF05-1F76-FE4EDF198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13C317-652E-48CB-65C5-44E789681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pl-PL" dirty="0"/>
              <a:t>Wykrywanie wartości odstających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b="1" dirty="0"/>
              <a:t>Dlaczego 1.5, a nie inna liczba?</a:t>
            </a:r>
          </a:p>
          <a:p>
            <a:pPr marL="0" indent="0" algn="just">
              <a:buNone/>
            </a:pPr>
            <a:r>
              <a:rPr lang="pl-PL" dirty="0"/>
              <a:t>Wartość </a:t>
            </a:r>
            <a:r>
              <a:rPr lang="pl-PL" b="1" dirty="0"/>
              <a:t>1.5</a:t>
            </a:r>
            <a:r>
              <a:rPr lang="pl-PL" dirty="0"/>
              <a:t> jest kompromisem między:</a:t>
            </a:r>
          </a:p>
          <a:p>
            <a:pPr lvl="1" algn="just"/>
            <a:r>
              <a:rPr lang="pl-PL" dirty="0"/>
              <a:t>Wrażliwością na wartości odstające.</a:t>
            </a:r>
          </a:p>
          <a:p>
            <a:pPr lvl="1" algn="just"/>
            <a:r>
              <a:rPr lang="pl-PL" dirty="0"/>
              <a:t>Ochroną przed wyeliminowaniem zbyt wielu danych.</a:t>
            </a:r>
          </a:p>
          <a:p>
            <a:pPr lvl="1"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Jeśli zakres ten jest zbyt szeroki, można przeoczyć wartości odstające, a jeśli jest zbyt wąski, można oznaczyć jako odstające wartości, które w rzeczywistości są normalnymi odchyleniami.</a:t>
            </a:r>
          </a:p>
          <a:p>
            <a:pPr marL="0" indent="0" algn="just">
              <a:buNone/>
            </a:pPr>
            <a:r>
              <a:rPr lang="pl-PL" dirty="0"/>
              <a:t>Dla rozkładu normalnego, 1.5-krotność IQR zwykle dobrze identyfikuje dane poza naturalnym zakresem zmienności, bez nadmiernej liczby fałszywych wyników.</a:t>
            </a:r>
          </a:p>
        </p:txBody>
      </p:sp>
    </p:spTree>
    <p:extLst>
      <p:ext uri="{BB962C8B-B14F-4D97-AF65-F5344CB8AC3E}">
        <p14:creationId xmlns:p14="http://schemas.microsoft.com/office/powerpoint/2010/main" val="84010426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B3287-EE31-04DE-128C-188568F14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FD6A72-C53B-0417-2B7F-9EB4D40E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8AB9483-0B1D-8929-7655-7C97B34EE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Wykrywanie wartości odstających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ctr">
              <a:buNone/>
            </a:pPr>
            <a:r>
              <a:rPr lang="pl-PL" dirty="0"/>
              <a:t>Dodatkowe wyjaśnienie znaku (</a:t>
            </a:r>
            <a:r>
              <a:rPr lang="pl-PL" b="1" dirty="0"/>
              <a:t>|</a:t>
            </a:r>
            <a:r>
              <a:rPr lang="pl-PL" dirty="0"/>
              <a:t>)</a:t>
            </a:r>
            <a:endParaRPr lang="pl-PL" b="1" dirty="0"/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Bitowy operator OR w operacjach na liczbach całkowitych.</a:t>
            </a:r>
          </a:p>
          <a:p>
            <a:pPr marL="0" indent="0" algn="just">
              <a:buNone/>
            </a:pPr>
            <a:r>
              <a:rPr lang="pl-PL" dirty="0"/>
              <a:t>W czystym </a:t>
            </a:r>
            <a:r>
              <a:rPr lang="pl-PL" dirty="0" err="1"/>
              <a:t>Pythonie</a:t>
            </a:r>
            <a:r>
              <a:rPr lang="pl-PL" dirty="0"/>
              <a:t>, poza bibliotekami takimi jak </a:t>
            </a:r>
            <a:r>
              <a:rPr lang="pl-PL" dirty="0" err="1"/>
              <a:t>pandas</a:t>
            </a:r>
            <a:r>
              <a:rPr lang="pl-PL" dirty="0"/>
              <a:t>, | jest operatorem bitowym. Oznacza, że wykonuje operację logiczną "lub" na poziomie bitów między dwoma liczbami binarnymi.</a:t>
            </a:r>
          </a:p>
        </p:txBody>
      </p:sp>
    </p:spTree>
    <p:extLst>
      <p:ext uri="{BB962C8B-B14F-4D97-AF65-F5344CB8AC3E}">
        <p14:creationId xmlns:p14="http://schemas.microsoft.com/office/powerpoint/2010/main" val="411654468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41A44-305A-3A9A-6ABE-9ACE8152E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C6CFC1-7D37-EF05-1F76-FE4EDF198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13C317-652E-48CB-65C5-44E789681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Wykrywanie wartości odstających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ctr">
              <a:buNone/>
            </a:pPr>
            <a:r>
              <a:rPr lang="pl-PL" dirty="0"/>
              <a:t>Dodatkowe wyjaśnienie znaku (</a:t>
            </a:r>
            <a:r>
              <a:rPr lang="pl-PL" b="1" dirty="0"/>
              <a:t>|</a:t>
            </a:r>
            <a:r>
              <a:rPr lang="pl-PL" dirty="0"/>
              <a:t>)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Operator "lub" (|) w </a:t>
            </a:r>
            <a:r>
              <a:rPr lang="pl-PL" dirty="0" err="1"/>
              <a:t>pandasW</a:t>
            </a:r>
            <a:r>
              <a:rPr lang="pl-PL" dirty="0"/>
              <a:t> </a:t>
            </a:r>
            <a:r>
              <a:rPr lang="pl-PL" dirty="0" err="1"/>
              <a:t>pandas</a:t>
            </a:r>
            <a:r>
              <a:rPr lang="pl-PL" dirty="0"/>
              <a:t> | jest używany do porównywania Serii lub </a:t>
            </a:r>
            <a:r>
              <a:rPr lang="pl-PL" dirty="0" err="1"/>
              <a:t>DataFrame</a:t>
            </a:r>
            <a:r>
              <a:rPr lang="pl-PL" dirty="0"/>
              <a:t> w sposób element-po-elemencie. Oznacza on logiczne "lub" między dwoma wartościami.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Dla każdego wiersza porównuje oba warunki: jeśli którykolwiek z nich jest prawdziwy, wynik dla tego wiersza to True.</a:t>
            </a:r>
          </a:p>
        </p:txBody>
      </p:sp>
    </p:spTree>
    <p:extLst>
      <p:ext uri="{BB962C8B-B14F-4D97-AF65-F5344CB8AC3E}">
        <p14:creationId xmlns:p14="http://schemas.microsoft.com/office/powerpoint/2010/main" val="1269696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b="1" dirty="0"/>
              <a:t>Uruchomienie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r>
              <a:rPr lang="pl-PL" dirty="0"/>
              <a:t>Krok 1: Uruchom </a:t>
            </a:r>
            <a:r>
              <a:rPr lang="pl-PL" dirty="0" err="1"/>
              <a:t>Anacondę</a:t>
            </a:r>
            <a:r>
              <a:rPr lang="pl-PL" dirty="0"/>
              <a:t> </a:t>
            </a:r>
            <a:r>
              <a:rPr lang="pl-PL" dirty="0" err="1"/>
              <a:t>Navigator</a:t>
            </a:r>
            <a:endParaRPr lang="pl-PL" dirty="0"/>
          </a:p>
          <a:p>
            <a:pPr lvl="1" algn="just"/>
            <a:r>
              <a:rPr lang="pl-PL" dirty="0"/>
              <a:t>Po zainstalowaniu </a:t>
            </a:r>
            <a:r>
              <a:rPr lang="pl-PL" dirty="0" err="1"/>
              <a:t>Anacondy</a:t>
            </a:r>
            <a:r>
              <a:rPr lang="pl-PL" dirty="0"/>
              <a:t>, otwórz </a:t>
            </a:r>
            <a:r>
              <a:rPr lang="pl-PL" dirty="0" err="1"/>
              <a:t>Anaconda</a:t>
            </a:r>
            <a:r>
              <a:rPr lang="pl-PL" dirty="0"/>
              <a:t> </a:t>
            </a:r>
            <a:r>
              <a:rPr lang="pl-PL" dirty="0" err="1"/>
              <a:t>Navigator</a:t>
            </a:r>
            <a:r>
              <a:rPr lang="pl-PL" dirty="0"/>
              <a:t>. Możesz znaleźć go w menu Start (Windows) lub w terminalu (Linux/</a:t>
            </a:r>
            <a:r>
              <a:rPr lang="pl-PL" dirty="0" err="1"/>
              <a:t>macOS</a:t>
            </a:r>
            <a:r>
              <a:rPr lang="pl-PL" dirty="0"/>
              <a:t>) wpisując </a:t>
            </a:r>
            <a:r>
              <a:rPr lang="pl-PL" dirty="0" err="1"/>
              <a:t>anaconda-navigator</a:t>
            </a:r>
            <a:r>
              <a:rPr lang="pl-PL" dirty="0"/>
              <a:t> i naciskając </a:t>
            </a:r>
            <a:r>
              <a:rPr lang="pl-PL" dirty="0" err="1"/>
              <a:t>Enter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Krok 2: Uruchom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  <a:p>
            <a:pPr lvl="1" algn="just"/>
            <a:r>
              <a:rPr lang="pl-PL" dirty="0"/>
              <a:t>W </a:t>
            </a:r>
            <a:r>
              <a:rPr lang="pl-PL" dirty="0" err="1"/>
              <a:t>Anaconda</a:t>
            </a:r>
            <a:r>
              <a:rPr lang="pl-PL" dirty="0"/>
              <a:t> </a:t>
            </a:r>
            <a:r>
              <a:rPr lang="pl-PL" dirty="0" err="1"/>
              <a:t>Navigatorze</a:t>
            </a:r>
            <a:r>
              <a:rPr lang="pl-PL" dirty="0"/>
              <a:t>, znajdź i uruchom </a:t>
            </a:r>
            <a:r>
              <a:rPr lang="pl-PL" dirty="0" err="1"/>
              <a:t>Jupyter</a:t>
            </a:r>
            <a:r>
              <a:rPr lang="pl-PL" dirty="0"/>
              <a:t> Notebook. Kliknij na ikonę "</a:t>
            </a:r>
            <a:r>
              <a:rPr lang="pl-PL" dirty="0" err="1"/>
              <a:t>Launch</a:t>
            </a:r>
            <a:r>
              <a:rPr lang="pl-PL" dirty="0"/>
              <a:t>" obok </a:t>
            </a:r>
            <a:r>
              <a:rPr lang="pl-PL" dirty="0" err="1"/>
              <a:t>Jupyter</a:t>
            </a:r>
            <a:r>
              <a:rPr lang="pl-PL" dirty="0"/>
              <a:t> Notebook.</a:t>
            </a:r>
          </a:p>
        </p:txBody>
      </p:sp>
    </p:spTree>
    <p:extLst>
      <p:ext uri="{BB962C8B-B14F-4D97-AF65-F5344CB8AC3E}">
        <p14:creationId xmlns:p14="http://schemas.microsoft.com/office/powerpoint/2010/main" val="405743545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B3287-EE31-04DE-128C-188568F14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FD6A72-C53B-0417-2B7F-9EB4D40E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8AB9483-0B1D-8929-7655-7C97B34EE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/>
              <a:t>Wykrywanie wartości odstających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ctr">
              <a:buNone/>
            </a:pPr>
            <a:r>
              <a:rPr lang="pl-PL" dirty="0"/>
              <a:t>Dodatkowe wyjaśnienie znaku (</a:t>
            </a:r>
            <a:r>
              <a:rPr lang="pl-PL" b="1" dirty="0"/>
              <a:t>|</a:t>
            </a:r>
            <a:r>
              <a:rPr lang="pl-PL" dirty="0"/>
              <a:t>)</a:t>
            </a:r>
            <a:endParaRPr lang="pl-PL" b="1" dirty="0"/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Różnica między | a </a:t>
            </a:r>
            <a:r>
              <a:rPr lang="pl-PL" dirty="0" err="1"/>
              <a:t>or</a:t>
            </a:r>
            <a:endParaRPr lang="pl-PL" dirty="0"/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| to operator bitowy lub logiczny dla operacji na obiektach takich jak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Series i </a:t>
            </a:r>
            <a:r>
              <a:rPr lang="pl-PL" dirty="0" err="1">
                <a:solidFill>
                  <a:schemeClr val="bg2"/>
                </a:solidFill>
              </a:rPr>
              <a:t>DataFrame</a:t>
            </a:r>
            <a:r>
              <a:rPr lang="pl-PL" dirty="0">
                <a:solidFill>
                  <a:schemeClr val="bg2"/>
                </a:solidFill>
              </a:rPr>
              <a:t>. Działa element-po-elemencie.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or</a:t>
            </a:r>
            <a:r>
              <a:rPr lang="pl-PL" dirty="0">
                <a:solidFill>
                  <a:schemeClr val="bg2"/>
                </a:solidFill>
              </a:rPr>
              <a:t> jest z kolei zarezerwowany dla prostych wartości logicznych (np. True lub </a:t>
            </a:r>
            <a:r>
              <a:rPr lang="pl-PL" dirty="0" err="1">
                <a:solidFill>
                  <a:schemeClr val="bg2"/>
                </a:solidFill>
              </a:rPr>
              <a:t>False</a:t>
            </a:r>
            <a:r>
              <a:rPr lang="pl-PL" dirty="0">
                <a:solidFill>
                  <a:schemeClr val="bg2"/>
                </a:solidFill>
              </a:rPr>
              <a:t>) i nie działa bezpośrednio na obiektach typu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Series lub </a:t>
            </a:r>
            <a:r>
              <a:rPr lang="pl-PL" dirty="0" err="1">
                <a:solidFill>
                  <a:schemeClr val="bg2"/>
                </a:solidFill>
              </a:rPr>
              <a:t>DataFrame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Próba użycia </a:t>
            </a:r>
            <a:r>
              <a:rPr lang="pl-PL" dirty="0" err="1"/>
              <a:t>or</a:t>
            </a:r>
            <a:r>
              <a:rPr lang="pl-PL" dirty="0"/>
              <a:t> na takich obiektach spowoduje błąd.</a:t>
            </a:r>
          </a:p>
        </p:txBody>
      </p:sp>
    </p:spTree>
    <p:extLst>
      <p:ext uri="{BB962C8B-B14F-4D97-AF65-F5344CB8AC3E}">
        <p14:creationId xmlns:p14="http://schemas.microsoft.com/office/powerpoint/2010/main" val="111829720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A2FDE-946D-6E67-460C-427EBB9F6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41CAEA-066D-AE4E-FDAD-2666FD7F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0A525C-9868-2F91-78EB-F1F488230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Zastępowanie wartości odstających: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1076491E-1791-1DB2-B029-1E405C9F3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635" y="2420888"/>
            <a:ext cx="7538729" cy="273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1856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B3287-EE31-04DE-128C-188568F14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FD6A72-C53B-0417-2B7F-9EB4D40E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8AB9483-0B1D-8929-7655-7C97B34EE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Zastępowanie wartości odstających:</a:t>
            </a:r>
          </a:p>
          <a:p>
            <a:pPr marL="0" indent="0" algn="ctr">
              <a:buNone/>
            </a:pPr>
            <a:r>
              <a:rPr lang="pl-PL" dirty="0"/>
              <a:t>Dodatkowe wyjaśnienie działania funkcji </a:t>
            </a:r>
            <a:r>
              <a:rPr lang="pl-PL" dirty="0" err="1"/>
              <a:t>mask</a:t>
            </a:r>
            <a:r>
              <a:rPr lang="pl-PL" dirty="0"/>
              <a:t>()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Używamy funkcji </a:t>
            </a:r>
            <a:r>
              <a:rPr lang="pl-PL" dirty="0" err="1"/>
              <a:t>mask</a:t>
            </a:r>
            <a:r>
              <a:rPr lang="pl-PL" dirty="0"/>
              <a:t>() do zastąpienia wartości odstających wartością górnego limitu.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dirty="0" err="1"/>
              <a:t>mask</a:t>
            </a:r>
            <a:r>
              <a:rPr lang="pl-PL" dirty="0"/>
              <a:t>() w </a:t>
            </a:r>
            <a:r>
              <a:rPr lang="pl-PL" dirty="0" err="1"/>
              <a:t>pandas</a:t>
            </a:r>
            <a:r>
              <a:rPr lang="pl-PL" dirty="0"/>
              <a:t> zastępuje wartości w </a:t>
            </a:r>
            <a:r>
              <a:rPr lang="pl-PL" dirty="0" err="1"/>
              <a:t>DataFrame</a:t>
            </a:r>
            <a:r>
              <a:rPr lang="pl-PL" dirty="0"/>
              <a:t> tam, gdzie określony warunek jest spełniony.</a:t>
            </a:r>
          </a:p>
        </p:txBody>
      </p:sp>
    </p:spTree>
    <p:extLst>
      <p:ext uri="{BB962C8B-B14F-4D97-AF65-F5344CB8AC3E}">
        <p14:creationId xmlns:p14="http://schemas.microsoft.com/office/powerpoint/2010/main" val="304449317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A2FDE-946D-6E67-460C-427EBB9F6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41CAEA-066D-AE4E-FDAD-2666FD7F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0A525C-9868-2F91-78EB-F1F488230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Zastępowanie wartości odstających:</a:t>
            </a:r>
          </a:p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mask</a:t>
            </a:r>
            <a:r>
              <a:rPr lang="pl-PL" dirty="0"/>
              <a:t>() – składnia</a:t>
            </a:r>
          </a:p>
          <a:p>
            <a:pPr marL="0" indent="0" algn="ctr">
              <a:buNone/>
            </a:pPr>
            <a:endParaRPr lang="pl-PL" dirty="0"/>
          </a:p>
          <a:p>
            <a:pPr algn="just"/>
            <a:r>
              <a:rPr lang="pl-PL" dirty="0" err="1"/>
              <a:t>cond</a:t>
            </a:r>
            <a:r>
              <a:rPr lang="pl-PL" dirty="0"/>
              <a:t> – warunek logiczny, gdzie wartość powinna być zastąpiona (w tym przypadku są to wartości odstające).</a:t>
            </a:r>
          </a:p>
          <a:p>
            <a:pPr algn="just"/>
            <a:r>
              <a:rPr lang="pl-PL" dirty="0" err="1"/>
              <a:t>other</a:t>
            </a:r>
            <a:r>
              <a:rPr lang="pl-PL" dirty="0"/>
              <a:t> – wartości, które zastąpią oryginalne dane, jeśli warunek zostanie spełniony.</a:t>
            </a:r>
          </a:p>
          <a:p>
            <a:pPr algn="just"/>
            <a:r>
              <a:rPr lang="pl-PL" dirty="0" err="1"/>
              <a:t>axis</a:t>
            </a:r>
            <a:r>
              <a:rPr lang="pl-PL" dirty="0"/>
              <a:t> – określa, czy warunek i wartość mają być stosowane do wierszy (</a:t>
            </a:r>
            <a:r>
              <a:rPr lang="pl-PL" dirty="0" err="1"/>
              <a:t>axis</a:t>
            </a:r>
            <a:r>
              <a:rPr lang="pl-PL" dirty="0"/>
              <a:t>=0) czy kolumn (</a:t>
            </a:r>
            <a:r>
              <a:rPr lang="pl-PL" dirty="0" err="1"/>
              <a:t>axis</a:t>
            </a:r>
            <a:r>
              <a:rPr lang="pl-PL" dirty="0"/>
              <a:t>=1).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6365475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B3287-EE31-04DE-128C-188568F14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FD6A72-C53B-0417-2B7F-9EB4D40E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8AB9483-0B1D-8929-7655-7C97B34EE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Zastępowanie wartości odstających:</a:t>
            </a:r>
          </a:p>
          <a:p>
            <a:pPr marL="0" indent="0" algn="ctr">
              <a:buNone/>
            </a:pPr>
            <a:r>
              <a:rPr lang="pl-PL" dirty="0"/>
              <a:t>Dodatkowe wyjaśnienie działania funkcji </a:t>
            </a:r>
            <a:r>
              <a:rPr lang="pl-PL" dirty="0" err="1"/>
              <a:t>mask</a:t>
            </a:r>
            <a:r>
              <a:rPr lang="pl-PL" dirty="0"/>
              <a:t>()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dirty="0" err="1"/>
              <a:t>mask</a:t>
            </a:r>
            <a:r>
              <a:rPr lang="pl-PL" dirty="0"/>
              <a:t>() działa w ten sposób, że: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Gdziekolwiek wartość w </a:t>
            </a:r>
            <a:r>
              <a:rPr lang="pl-PL" dirty="0" err="1">
                <a:solidFill>
                  <a:schemeClr val="bg2"/>
                </a:solidFill>
              </a:rPr>
              <a:t>odstajace_wartosci</a:t>
            </a:r>
            <a:r>
              <a:rPr lang="pl-PL" dirty="0">
                <a:solidFill>
                  <a:schemeClr val="bg2"/>
                </a:solidFill>
              </a:rPr>
              <a:t> wynosi True, funkcja zastępuje odpowiednią wartość w </a:t>
            </a:r>
            <a:r>
              <a:rPr lang="pl-PL" dirty="0" err="1">
                <a:solidFill>
                  <a:schemeClr val="bg2"/>
                </a:solidFill>
              </a:rPr>
              <a:t>df</a:t>
            </a:r>
            <a:r>
              <a:rPr lang="pl-PL" dirty="0">
                <a:solidFill>
                  <a:schemeClr val="bg2"/>
                </a:solidFill>
              </a:rPr>
              <a:t> wartością z </a:t>
            </a:r>
            <a:r>
              <a:rPr lang="pl-PL" dirty="0" err="1">
                <a:solidFill>
                  <a:schemeClr val="bg2"/>
                </a:solidFill>
              </a:rPr>
              <a:t>gorny_limit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Gdzie wartość wynosi </a:t>
            </a:r>
            <a:r>
              <a:rPr lang="pl-PL" dirty="0" err="1">
                <a:solidFill>
                  <a:schemeClr val="bg2"/>
                </a:solidFill>
              </a:rPr>
              <a:t>False</a:t>
            </a:r>
            <a:r>
              <a:rPr lang="pl-PL" dirty="0">
                <a:solidFill>
                  <a:schemeClr val="bg2"/>
                </a:solidFill>
              </a:rPr>
              <a:t>, oryginalna wartość z </a:t>
            </a:r>
            <a:r>
              <a:rPr lang="pl-PL" dirty="0" err="1">
                <a:solidFill>
                  <a:schemeClr val="bg2"/>
                </a:solidFill>
              </a:rPr>
              <a:t>df</a:t>
            </a:r>
            <a:r>
              <a:rPr lang="pl-PL" dirty="0">
                <a:solidFill>
                  <a:schemeClr val="bg2"/>
                </a:solidFill>
              </a:rPr>
              <a:t> zostaje zachowana.</a:t>
            </a:r>
          </a:p>
        </p:txBody>
      </p:sp>
    </p:spTree>
    <p:extLst>
      <p:ext uri="{BB962C8B-B14F-4D97-AF65-F5344CB8AC3E}">
        <p14:creationId xmlns:p14="http://schemas.microsoft.com/office/powerpoint/2010/main" val="350978222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CA0D7-A1EB-FFC5-11BF-A4523874D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87BD2EE-14B9-6F20-BE9F-8D5746F5B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0F1B856-8E9A-2800-C96F-4495FFEFF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danych w </a:t>
            </a:r>
            <a:r>
              <a:rPr lang="pl-PL" dirty="0" err="1"/>
              <a:t>Pandas</a:t>
            </a: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Sortowanie danych jest ważnym krokiem w analizie danych, umożliwiając uporządkowanie danych według określonych kryteriów.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oferuje funkcje umożliwiające sortowanie zarówno wierszy, jak i kolumn.</a:t>
            </a:r>
          </a:p>
          <a:p>
            <a:pPr marL="457200" lvl="2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15C06784-9F92-98B0-E5CF-424157B12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6407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05733-FDEC-62A9-1496-F37939B39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8363F49-6FF1-27C1-5713-D3F38DAF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CF8E9A4-2ABE-6CC5-6FD1-895C0F515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wierszy: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BE4EB59D-A585-0844-CC7D-5F709EAC11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789"/>
          <a:stretch/>
        </p:blipFill>
        <p:spPr>
          <a:xfrm>
            <a:off x="2299682" y="2265684"/>
            <a:ext cx="7592635" cy="382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095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9627B-951D-362A-B7C0-C9FCC54C9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0541DE7-D230-04F9-9720-BC1C1F8C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0816876-BC16-6544-72A9-99BCC7739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kolumn: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C8728FA-8B10-C011-9371-82AACED68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15" y="2337412"/>
            <a:ext cx="10898370" cy="290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0773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82C45-5B2D-FBE7-8C85-D9DF4037B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E7D56F-FEBB-8101-B4E8-D485BD7CF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AD2C6AE-8197-D065-AC56-3297C372C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malejące: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55921EE-B11A-43CF-F584-9F6938129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04" y="2729217"/>
            <a:ext cx="11152592" cy="211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8565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71C5D-FA55-ACAD-6794-B5DABDE61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E3B75486-FA44-4F35-C3D2-9443DB4D0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109EA3EE-5DCA-D5BF-AEC9-3B1D99AB4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Filtrowanie danych to proces wybierania jedynie tych danych, które spełniają określone kryteria.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istnieje kilka metod do filtrowania danych, a każda z nich ma swoje zastosowanie.</a:t>
            </a:r>
          </a:p>
        </p:txBody>
      </p:sp>
      <p:pic>
        <p:nvPicPr>
          <p:cNvPr id="5" name="Grafika 4" descr="Strzałka liniowa — prosta">
            <a:extLst>
              <a:ext uri="{FF2B5EF4-FFF2-40B4-BE49-F238E27FC236}">
                <a16:creationId xmlns:a16="http://schemas.microsoft.com/office/drawing/2014/main" id="{B9A64735-1ED4-A991-ACD6-19D151722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74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b="1" dirty="0"/>
              <a:t>Uruchomienie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r>
              <a:rPr lang="pl-PL" dirty="0"/>
              <a:t>Krok 3: Przeglądarka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 chwili powinna otworzyć się przeglądarka internetowa z interfejsem 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Notebook. Możesz przeglądać swoje pliki, tworzyć nowe notatniki i uruchamiać kod.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Krok 4: Utwórz nowy notatnik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Kliknij na przycisk "New" i wybierz "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3". Otworzy się nowy notatnik, gdzie możesz wprowadzać kod.</a:t>
            </a:r>
          </a:p>
        </p:txBody>
      </p:sp>
    </p:spTree>
    <p:extLst>
      <p:ext uri="{BB962C8B-B14F-4D97-AF65-F5344CB8AC3E}">
        <p14:creationId xmlns:p14="http://schemas.microsoft.com/office/powerpoint/2010/main" val="332990772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CEDA-C6C8-E5FE-EFD0-0B84858A1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F70034-097A-1F41-9596-805606989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7376252-670D-D2A6-4A82-2D507E17A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loc</a:t>
            </a:r>
            <a:r>
              <a:rPr lang="pl-PL" dirty="0"/>
              <a:t>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7E11AC4-9950-8C3A-6E44-DA2220FAEF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65"/>
          <a:stretch/>
        </p:blipFill>
        <p:spPr>
          <a:xfrm>
            <a:off x="1882323" y="2064510"/>
            <a:ext cx="8427353" cy="405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1653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73806-6F6F-A3C2-F12C-1D9FBB92E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D8F8B2BD-D1A7-723D-E977-7AF9595C8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EAC3F35-A025-5FA6-2972-F9472B311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iloc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F5364CC7-E47C-57D2-F4BD-FA44789C19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40"/>
          <a:stretch/>
        </p:blipFill>
        <p:spPr>
          <a:xfrm>
            <a:off x="1165431" y="2536872"/>
            <a:ext cx="9861138" cy="250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9252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17726-3865-F9A4-4A44-75FA22908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40B5E6D-7FC8-EA4F-975A-57E5A0C8B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0857C37-CA46-A878-D7FD-1F76798F9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query</a:t>
            </a:r>
            <a:r>
              <a:rPr lang="pl-PL" dirty="0"/>
              <a:t>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A2B8D4F-EE0F-2B24-E47C-FA90EA4037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61"/>
          <a:stretch/>
        </p:blipFill>
        <p:spPr>
          <a:xfrm>
            <a:off x="1768559" y="2540683"/>
            <a:ext cx="8654882" cy="249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2308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80890-450B-BA7C-7974-FF8B0376C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E6CC27A-743B-234D-B23E-5FDB053F4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DC05573B-6423-9774-5E07-5E6DF0515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where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B7A74164-D40D-38C4-ADEB-8F8272E85C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22"/>
          <a:stretch/>
        </p:blipFill>
        <p:spPr>
          <a:xfrm>
            <a:off x="981479" y="2443713"/>
            <a:ext cx="10229041" cy="269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1329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688B0-473A-A4E8-F304-053F7DDD9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3BAB09-AC51-38F8-1C10-2C9500D4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93533E7-2631-D90D-EFC4-B3DA45E99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isin</a:t>
            </a:r>
            <a:r>
              <a:rPr lang="pl-PL" dirty="0"/>
              <a:t>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16D4189-D154-EF01-E821-2660CA583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18"/>
          <a:stretch/>
        </p:blipFill>
        <p:spPr>
          <a:xfrm>
            <a:off x="980453" y="2564904"/>
            <a:ext cx="10231094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0679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CF38A-C5D3-6044-4045-5B2A1BB20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B568E1-0212-9E2D-F533-146F4C4EF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1501BD5-0E28-A370-30CE-06B1145B6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Tabele Przestawne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Tabele przestawne to narzędzie umożliwiające podsumowanie i analizę danych w formie tabeli.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oferuje funkcję do tworzenia tabel przestawnych, co ułatwia analizę różnych aspektów danych.</a:t>
            </a:r>
          </a:p>
        </p:txBody>
      </p:sp>
      <p:pic>
        <p:nvPicPr>
          <p:cNvPr id="5" name="Grafika 4" descr="Strzałka liniowa — prosta">
            <a:extLst>
              <a:ext uri="{FF2B5EF4-FFF2-40B4-BE49-F238E27FC236}">
                <a16:creationId xmlns:a16="http://schemas.microsoft.com/office/drawing/2014/main" id="{FA13B30B-507C-EFFA-BE9A-B6D0CB421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1822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4F293-753C-8296-D360-4B242C322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2E7697C-58AB-9E78-0CF7-D9099D382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8FD38F3-5408-9119-6D4C-230412B5B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Tworzenie tabeli przestawnej: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7B378DA-4859-8E2B-6F7B-74B6D62D41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36"/>
          <a:stretch/>
        </p:blipFill>
        <p:spPr>
          <a:xfrm>
            <a:off x="1569055" y="2551060"/>
            <a:ext cx="9053890" cy="354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8747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5BAAB-DBB6-40C1-4329-07D7BA1B5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31F7961-0930-8049-46E1-2CB599D4D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7C89A988-3C9E-7B82-48F3-9E6B11306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Określanie indeksów i kolumn tabeli przestawnej: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085477B4-CA64-457E-2E07-DEA8685CF6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61"/>
          <a:stretch/>
        </p:blipFill>
        <p:spPr>
          <a:xfrm>
            <a:off x="610803" y="2338821"/>
            <a:ext cx="10970394" cy="218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925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92BA1-D4CC-EB44-C07F-EFD7DAF8D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2D7CCA3-3145-09C0-1CF3-EA84EB322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A301A1D-1306-3DAC-B93B-167E7281C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Określanie funkcji agregującej: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F123C3E-08E6-354E-C1E1-324A24632B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32"/>
          <a:stretch/>
        </p:blipFill>
        <p:spPr>
          <a:xfrm>
            <a:off x="1654576" y="2710594"/>
            <a:ext cx="8882847" cy="215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3207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14FB0-25DC-A261-D7D6-B98B06D95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62980E2-89C8-9352-B705-61A47FB02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B002B60-941A-FFE4-E86C-ED09E08F1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Uzupełnianie wartości brakujących: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6187C80-EA37-EF9D-FF62-501EEF2FD1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98"/>
          <a:stretch/>
        </p:blipFill>
        <p:spPr>
          <a:xfrm>
            <a:off x="596768" y="2278546"/>
            <a:ext cx="10998463" cy="230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737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1. Komórki (</a:t>
            </a:r>
            <a:r>
              <a:rPr lang="pl-PL" dirty="0" err="1"/>
              <a:t>Cells</a:t>
            </a:r>
            <a:r>
              <a:rPr lang="pl-PL" dirty="0"/>
              <a:t>):</a:t>
            </a:r>
          </a:p>
          <a:p>
            <a:pPr lvl="1" algn="just"/>
            <a:r>
              <a:rPr lang="pl-PL" dirty="0" err="1"/>
              <a:t>Jupyter</a:t>
            </a:r>
            <a:r>
              <a:rPr lang="pl-PL" dirty="0"/>
              <a:t> Notebook jest podzielony na komórki, które można traktować jako jednostki kodu lub tekstu. Komórki kodu są przeznaczone do wprowadzania i wykonywania kodu, natomiast komórki tekstu mogą zawierać opisy, instrukcje czy też równania matematyczne.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2. Typy Komórek:</a:t>
            </a:r>
          </a:p>
          <a:p>
            <a:pPr lvl="1" algn="just"/>
            <a:r>
              <a:rPr lang="pl-PL" dirty="0" err="1"/>
              <a:t>Code</a:t>
            </a:r>
            <a:r>
              <a:rPr lang="pl-PL" dirty="0"/>
              <a:t> (Kod): Komórki, w których wprowadza się i wykonuje kod </a:t>
            </a:r>
            <a:r>
              <a:rPr lang="pl-PL" dirty="0" err="1"/>
              <a:t>Pythona</a:t>
            </a:r>
            <a:r>
              <a:rPr lang="pl-PL" dirty="0"/>
              <a:t>.</a:t>
            </a:r>
          </a:p>
          <a:p>
            <a:pPr lvl="1" algn="just"/>
            <a:r>
              <a:rPr lang="pl-PL" dirty="0" err="1"/>
              <a:t>Markdown</a:t>
            </a:r>
            <a:r>
              <a:rPr lang="pl-PL" dirty="0"/>
              <a:t>: Komórki, które zawierają tekst sformatowany w języku </a:t>
            </a:r>
            <a:r>
              <a:rPr lang="pl-PL" dirty="0" err="1"/>
              <a:t>Markdown</a:t>
            </a:r>
            <a:r>
              <a:rPr lang="pl-PL" dirty="0"/>
              <a:t>. Wykorzystywane do dodawania komentarzy, opisów czy instrukcji.</a:t>
            </a:r>
          </a:p>
        </p:txBody>
      </p:sp>
    </p:spTree>
    <p:extLst>
      <p:ext uri="{BB962C8B-B14F-4D97-AF65-F5344CB8AC3E}">
        <p14:creationId xmlns:p14="http://schemas.microsoft.com/office/powerpoint/2010/main" val="335368303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5DDA9-36D2-91A3-0CFA-A21AF6776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CA4DE2-06BA-4E6F-3E84-E2EA3FE80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023968E-ADA6-AF7C-E282-6B460ED49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Grupowanie danych to proces dzielenia danych na grupy w oparciu o określone kryteria, a następnie wykonywania operacji na każdej z tych grup. W </a:t>
            </a:r>
            <a:r>
              <a:rPr lang="pl-PL" dirty="0" err="1"/>
              <a:t>Pandas</a:t>
            </a:r>
            <a:r>
              <a:rPr lang="pl-PL" dirty="0"/>
              <a:t>, do grupowania danych używamy funkcji </a:t>
            </a:r>
            <a:r>
              <a:rPr lang="pl-PL" dirty="0" err="1"/>
              <a:t>groupby</a:t>
            </a:r>
            <a:r>
              <a:rPr lang="pl-PL" dirty="0"/>
              <a:t>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C273CF24-220F-80D1-595B-E45A281BE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875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07DC2-E39A-E36F-1D9F-8D3C714AD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4E22A6A-468C-CB61-4C2C-ACB22B160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AFAD504-267F-76DC-AE91-0C6AA8550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jednej kolumny: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BE8A2AB-964E-65A8-8EB5-F8674B2D88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85"/>
          <a:stretch/>
        </p:blipFill>
        <p:spPr>
          <a:xfrm>
            <a:off x="2010411" y="2254642"/>
            <a:ext cx="8171178" cy="383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5145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99BF2877-C0E1-9AC6-43AB-998474410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13" y="2348880"/>
            <a:ext cx="11191370" cy="216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788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E344-0749-7A0C-7F21-030FAFFC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E53183D-3502-1106-582C-92F4BFB8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5017C06-0783-B710-947F-2A840295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</a:t>
            </a:r>
            <a:r>
              <a:rPr lang="pl-PL" dirty="0" err="1"/>
              <a:t>Pythonie</a:t>
            </a:r>
            <a:r>
              <a:rPr lang="pl-PL" dirty="0"/>
              <a:t>, a dokładniej w bibliotece </a:t>
            </a:r>
            <a:r>
              <a:rPr lang="pl-PL" dirty="0" err="1"/>
              <a:t>pandas</a:t>
            </a:r>
            <a:r>
              <a:rPr lang="pl-PL" dirty="0"/>
              <a:t>, metoda </a:t>
            </a:r>
            <a:r>
              <a:rPr lang="pl-PL" dirty="0" err="1"/>
              <a:t>groupby</a:t>
            </a:r>
            <a:r>
              <a:rPr lang="pl-PL" dirty="0"/>
              <a:t>() służy do grupowania danych na podstawie jednej lub więcej kolumn. W wyniku grupowania powstaje obiekt, który przechowuje dane pogrupowane według wskazanych kolumn. Jednak domyślnie po wykonaniu operacji grupowania, indeksowanie odbywa się w oparciu o wartości kolumn, według których grupowaliśmy.</a:t>
            </a:r>
          </a:p>
        </p:txBody>
      </p:sp>
    </p:spTree>
    <p:extLst>
      <p:ext uri="{BB962C8B-B14F-4D97-AF65-F5344CB8AC3E}">
        <p14:creationId xmlns:p14="http://schemas.microsoft.com/office/powerpoint/2010/main" val="29549520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r>
              <a:rPr lang="pl-PL" dirty="0" err="1"/>
              <a:t>reset_index</a:t>
            </a:r>
            <a:r>
              <a:rPr lang="pl-PL" dirty="0"/>
              <a:t>(</a:t>
            </a:r>
            <a:r>
              <a:rPr lang="pl-PL" dirty="0" err="1"/>
              <a:t>name</a:t>
            </a:r>
            <a:r>
              <a:rPr lang="pl-PL" dirty="0"/>
              <a:t>='</a:t>
            </a:r>
            <a:r>
              <a:rPr lang="pl-PL" dirty="0" err="1"/>
              <a:t>Count</a:t>
            </a:r>
            <a:r>
              <a:rPr lang="pl-PL" dirty="0"/>
              <a:t>’):</a:t>
            </a:r>
          </a:p>
          <a:p>
            <a:pPr marL="0" indent="0" algn="ctr">
              <a:buNone/>
            </a:pPr>
            <a:endParaRPr lang="pl-PL" dirty="0"/>
          </a:p>
          <a:p>
            <a:pPr algn="just"/>
            <a:r>
              <a:rPr lang="pl-PL" dirty="0"/>
              <a:t>Operacja ta resetuje indeks utworzony automatycznie przez metodę </a:t>
            </a:r>
            <a:r>
              <a:rPr lang="pl-PL" dirty="0" err="1"/>
              <a:t>groupby</a:t>
            </a:r>
            <a:r>
              <a:rPr lang="pl-PL" dirty="0"/>
              <a:t>() i przekształca go w regularne kolumny.</a:t>
            </a:r>
          </a:p>
          <a:p>
            <a:pPr algn="just"/>
            <a:r>
              <a:rPr lang="pl-PL" dirty="0"/>
              <a:t>Dodatkowo, </a:t>
            </a:r>
            <a:r>
              <a:rPr lang="pl-PL" dirty="0" err="1"/>
              <a:t>name</a:t>
            </a:r>
            <a:r>
              <a:rPr lang="pl-PL" dirty="0"/>
              <a:t>='</a:t>
            </a:r>
            <a:r>
              <a:rPr lang="pl-PL" dirty="0" err="1"/>
              <a:t>Count</a:t>
            </a:r>
            <a:r>
              <a:rPr lang="pl-PL" dirty="0"/>
              <a:t>' wskazuje, że wynik z .</a:t>
            </a:r>
            <a:r>
              <a:rPr lang="pl-PL" dirty="0" err="1"/>
              <a:t>size</a:t>
            </a:r>
            <a:r>
              <a:rPr lang="pl-PL" dirty="0"/>
              <a:t>() (czyli liczebność grup) będzie zapisany w nowej kolumnie o nazwie '</a:t>
            </a:r>
            <a:r>
              <a:rPr lang="pl-PL" dirty="0" err="1"/>
              <a:t>Count</a:t>
            </a:r>
            <a:r>
              <a:rPr lang="pl-PL" dirty="0"/>
              <a:t>’.</a:t>
            </a:r>
          </a:p>
        </p:txBody>
      </p:sp>
    </p:spTree>
    <p:extLst>
      <p:ext uri="{BB962C8B-B14F-4D97-AF65-F5344CB8AC3E}">
        <p14:creationId xmlns:p14="http://schemas.microsoft.com/office/powerpoint/2010/main" val="381861331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E344-0749-7A0C-7F21-030FAFFC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E53183D-3502-1106-582C-92F4BFB8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5017C06-0783-B710-947F-2A840295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Innymi słowy, metoda </a:t>
            </a:r>
            <a:r>
              <a:rPr lang="pl-PL" dirty="0" err="1"/>
              <a:t>reset_index</a:t>
            </a:r>
            <a:r>
              <a:rPr lang="pl-PL" dirty="0"/>
              <a:t>() przekształca wynik grupowania z tzw. "</a:t>
            </a:r>
            <a:r>
              <a:rPr lang="pl-PL" dirty="0" err="1"/>
              <a:t>MultiIndex</a:t>
            </a:r>
            <a:r>
              <a:rPr lang="pl-PL" dirty="0"/>
              <a:t>" (indeks wielopoziomowy) na bardziej przejrzysty </a:t>
            </a:r>
            <a:r>
              <a:rPr lang="pl-PL" dirty="0" err="1"/>
              <a:t>DataFrame</a:t>
            </a:r>
            <a:r>
              <a:rPr lang="pl-PL" dirty="0"/>
              <a:t>, w którym kolumny, po których grupowaliśmy, będą wyświetlane normalnie, a liczebność pojawi się w osobnej kolumnie.</a:t>
            </a:r>
          </a:p>
        </p:txBody>
      </p:sp>
    </p:spTree>
    <p:extLst>
      <p:ext uri="{BB962C8B-B14F-4D97-AF65-F5344CB8AC3E}">
        <p14:creationId xmlns:p14="http://schemas.microsoft.com/office/powerpoint/2010/main" val="195296456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Dzięki </a:t>
            </a:r>
            <a:r>
              <a:rPr lang="pl-PL" dirty="0" err="1"/>
              <a:t>reset_index</a:t>
            </a:r>
            <a:r>
              <a:rPr lang="pl-PL" dirty="0"/>
              <a:t>(), dane z grupowania są w bardziej przejrzystym formacie, a </a:t>
            </a:r>
            <a:r>
              <a:rPr lang="pl-PL" dirty="0" err="1"/>
              <a:t>Count</a:t>
            </a:r>
            <a:r>
              <a:rPr lang="pl-PL" dirty="0"/>
              <a:t> wskazuje, ile razy dana kombinacja wartości pojawia się w oryginalnym zbiorze danych.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Krótko mówiąc, </a:t>
            </a:r>
            <a:r>
              <a:rPr lang="pl-PL" dirty="0" err="1"/>
              <a:t>reset_index</a:t>
            </a:r>
            <a:r>
              <a:rPr lang="pl-PL" dirty="0"/>
              <a:t>() przekształca złożoną strukturę indeksów grupowania w prosty, tradycyjny </a:t>
            </a:r>
            <a:r>
              <a:rPr lang="pl-PL" dirty="0" err="1"/>
              <a:t>DataFrame</a:t>
            </a:r>
            <a:r>
              <a:rPr lang="pl-PL" dirty="0"/>
              <a:t> z normalnymi kolumnami.</a:t>
            </a:r>
          </a:p>
        </p:txBody>
      </p:sp>
    </p:spTree>
    <p:extLst>
      <p:ext uri="{BB962C8B-B14F-4D97-AF65-F5344CB8AC3E}">
        <p14:creationId xmlns:p14="http://schemas.microsoft.com/office/powerpoint/2010/main" val="317248476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16C42A9-C3EF-9E30-767E-DB2D6E647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752" y="2001001"/>
            <a:ext cx="5509737" cy="40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28072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E344-0749-7A0C-7F21-030FAFFC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E53183D-3502-1106-582C-92F4BFB8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5017C06-0783-B710-947F-2A840295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Wykonywanie różnych operacji dla każdej grupy: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04D74B9-1DBC-FD0F-28E0-28B695A08C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31"/>
          <a:stretch/>
        </p:blipFill>
        <p:spPr>
          <a:xfrm>
            <a:off x="1245284" y="2384459"/>
            <a:ext cx="9701431" cy="28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0854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4DEFB-6CB1-95D6-5898-A64835B83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8026EE-8A39-C634-5E48-0F89A8D3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B4039AA-45C3-7F8D-810A-C6005B90C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algn="just"/>
            <a:r>
              <a:rPr lang="pl-PL" dirty="0"/>
              <a:t>Łączenie danych to proces łączenia dwóch lub więcej </a:t>
            </a:r>
            <a:r>
              <a:rPr lang="pl-PL" dirty="0" err="1"/>
              <a:t>DataFrame'ów</a:t>
            </a:r>
            <a:r>
              <a:rPr lang="pl-PL" dirty="0"/>
              <a:t> w celu utworzenia jednego </a:t>
            </a:r>
            <a:r>
              <a:rPr lang="pl-PL" dirty="0" err="1"/>
              <a:t>DataFrame'u</a:t>
            </a:r>
            <a:r>
              <a:rPr lang="pl-PL" dirty="0"/>
              <a:t> na podstawie wspólnych kolumn lub indeksów. W </a:t>
            </a:r>
            <a:r>
              <a:rPr lang="pl-PL" dirty="0" err="1"/>
              <a:t>Pandas</a:t>
            </a:r>
            <a:r>
              <a:rPr lang="pl-PL" dirty="0"/>
              <a:t>, do łączenia danych używamy funkcji </a:t>
            </a:r>
            <a:r>
              <a:rPr lang="pl-PL" dirty="0" err="1"/>
              <a:t>merge</a:t>
            </a:r>
            <a:r>
              <a:rPr lang="pl-PL" dirty="0"/>
              <a:t> lub </a:t>
            </a:r>
            <a:r>
              <a:rPr lang="pl-PL" dirty="0" err="1"/>
              <a:t>concat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62361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3. Uruchamianie Komórek: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Aby uruchomić kod w komórce, możesz użyć przycisku "Run" lub skrótu klawiszowego </a:t>
            </a:r>
            <a:r>
              <a:rPr lang="pl-PL" dirty="0" err="1">
                <a:solidFill>
                  <a:schemeClr val="bg2"/>
                </a:solidFill>
              </a:rPr>
              <a:t>Shift</a:t>
            </a:r>
            <a:r>
              <a:rPr lang="pl-PL" dirty="0">
                <a:solidFill>
                  <a:schemeClr val="bg2"/>
                </a:solidFill>
              </a:rPr>
              <a:t> + </a:t>
            </a:r>
            <a:r>
              <a:rPr lang="pl-PL" dirty="0" err="1">
                <a:solidFill>
                  <a:schemeClr val="bg2"/>
                </a:solidFill>
              </a:rPr>
              <a:t>Enter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Wynik działania kodu będzie wyświetlany poniżej komórki.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4. Interaktywność:</a:t>
            </a:r>
          </a:p>
          <a:p>
            <a:pPr marL="800100" lvl="2" indent="-342900" algn="just"/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 pozwala na interaktywną pracę z danymi. Możesz eksperymentować z kodem, zmieniać wartości i natychmiast obserwować rezultaty.</a:t>
            </a:r>
          </a:p>
        </p:txBody>
      </p:sp>
    </p:spTree>
    <p:extLst>
      <p:ext uri="{BB962C8B-B14F-4D97-AF65-F5344CB8AC3E}">
        <p14:creationId xmlns:p14="http://schemas.microsoft.com/office/powerpoint/2010/main" val="343874726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E9DFB-FBDD-816C-84DC-19129F64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60AD606-9A62-1C4F-6BEB-76D65316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C8815BEE-193D-8F6C-9741-2669F384C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wspólnej kolumny: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B824E29-525E-639D-4AAA-98ABA4700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055" y="2564904"/>
            <a:ext cx="9601889" cy="340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26654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3240F-7E02-67D8-D1B3-AC28D7B2A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7A016C-0830-C739-CD83-AB1316D8E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2C40577-5F96-313F-1ABA-9257A6E3E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pl-PL" dirty="0"/>
              <a:t>Łączenie na podstawie wspólnej kolumny:</a:t>
            </a:r>
          </a:p>
          <a:p>
            <a:pPr marL="0" indent="0" algn="ctr">
              <a:buNone/>
            </a:pPr>
            <a:r>
              <a:rPr lang="pl-PL" dirty="0"/>
              <a:t>Dodatkowe informacje</a:t>
            </a:r>
          </a:p>
          <a:p>
            <a:pPr marL="0" indent="0" algn="just">
              <a:buNone/>
            </a:pPr>
            <a:r>
              <a:rPr lang="pl-PL" dirty="0"/>
              <a:t>Rodzaje złączeń (</a:t>
            </a:r>
            <a:r>
              <a:rPr lang="pl-PL" dirty="0" err="1"/>
              <a:t>joinów</a:t>
            </a:r>
            <a:r>
              <a:rPr lang="pl-PL" dirty="0"/>
              <a:t>):</a:t>
            </a:r>
          </a:p>
          <a:p>
            <a:pPr algn="just"/>
            <a:r>
              <a:rPr lang="pl-PL" dirty="0" err="1"/>
              <a:t>inner</a:t>
            </a:r>
            <a:r>
              <a:rPr lang="pl-PL" dirty="0"/>
              <a:t> (domyślny) – zachowuje tylko wiersze, które mają dopasowanie w obu </a:t>
            </a:r>
            <a:r>
              <a:rPr lang="pl-PL" dirty="0" err="1"/>
              <a:t>DataFrame'ach</a:t>
            </a:r>
            <a:r>
              <a:rPr lang="pl-PL" dirty="0"/>
              <a:t>.</a:t>
            </a:r>
          </a:p>
          <a:p>
            <a:pPr algn="just"/>
            <a:endParaRPr lang="pl-PL" dirty="0"/>
          </a:p>
          <a:p>
            <a:pPr algn="just"/>
            <a:r>
              <a:rPr lang="pl-PL" dirty="0" err="1"/>
              <a:t>left</a:t>
            </a:r>
            <a:r>
              <a:rPr lang="pl-PL" dirty="0"/>
              <a:t> – zachowuje wszystkie wiersze z lewego </a:t>
            </a:r>
            <a:r>
              <a:rPr lang="pl-PL" dirty="0" err="1"/>
              <a:t>DataFrame</a:t>
            </a:r>
            <a:r>
              <a:rPr lang="pl-PL" dirty="0"/>
              <a:t> (df1) i dodaje dane z prawego (df2) tam, gdzie są dopasowania. W przypadku braku dopasowania, wartości w prawym </a:t>
            </a:r>
            <a:r>
              <a:rPr lang="pl-PL" dirty="0" err="1"/>
              <a:t>DataFrame</a:t>
            </a:r>
            <a:r>
              <a:rPr lang="pl-PL" dirty="0"/>
              <a:t> są zastąpione </a:t>
            </a:r>
            <a:r>
              <a:rPr lang="pl-PL" dirty="0" err="1"/>
              <a:t>NaN</a:t>
            </a:r>
            <a:r>
              <a:rPr lang="pl-PL" dirty="0"/>
              <a:t>.</a:t>
            </a:r>
          </a:p>
          <a:p>
            <a:pPr algn="just"/>
            <a:endParaRPr lang="pl-PL" dirty="0"/>
          </a:p>
          <a:p>
            <a:pPr algn="just"/>
            <a:r>
              <a:rPr lang="pl-PL" dirty="0" err="1"/>
              <a:t>right</a:t>
            </a:r>
            <a:r>
              <a:rPr lang="pl-PL" dirty="0"/>
              <a:t> – zachowuje wszystkie wiersze z prawego </a:t>
            </a:r>
            <a:r>
              <a:rPr lang="pl-PL" dirty="0" err="1"/>
              <a:t>DataFrame</a:t>
            </a:r>
            <a:r>
              <a:rPr lang="pl-PL" dirty="0"/>
              <a:t> (df2) i dodaje dane z lewego (df1) tam, gdzie są dopasowania.</a:t>
            </a:r>
          </a:p>
          <a:p>
            <a:pPr algn="just"/>
            <a:endParaRPr lang="pl-PL" dirty="0"/>
          </a:p>
          <a:p>
            <a:pPr algn="just"/>
            <a:r>
              <a:rPr lang="pl-PL" dirty="0" err="1"/>
              <a:t>outer</a:t>
            </a:r>
            <a:r>
              <a:rPr lang="pl-PL" dirty="0"/>
              <a:t> – zachowuje wszystkie wiersze z obu </a:t>
            </a:r>
            <a:r>
              <a:rPr lang="pl-PL" dirty="0" err="1"/>
              <a:t>DataFrame'ów</a:t>
            </a:r>
            <a:r>
              <a:rPr lang="pl-PL" dirty="0"/>
              <a:t>, a tam, gdzie nie ma dopasowania, wstawia </a:t>
            </a:r>
            <a:r>
              <a:rPr lang="pl-PL" dirty="0" err="1"/>
              <a:t>NaN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044089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E9DFB-FBDD-816C-84DC-19129F64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60AD606-9A62-1C4F-6BEB-76D65316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C8815BEE-193D-8F6C-9741-2669F384C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indeksu:</a:t>
            </a:r>
          </a:p>
          <a:p>
            <a:pPr marL="0" indent="0" algn="ctr">
              <a:buNone/>
            </a:pPr>
            <a:r>
              <a:rPr lang="pl-PL" dirty="0"/>
              <a:t>https://medium.com/@iammanolov98/mastering-sql-joins-coding-interview-preparation-cross-join-230abb340336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532E188-A788-BB44-6FB2-A0AB98981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510" y="2564904"/>
            <a:ext cx="5082980" cy="40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4958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3240F-7E02-67D8-D1B3-AC28D7B2A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7A016C-0830-C739-CD83-AB1316D8E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2C40577-5F96-313F-1ABA-9257A6E3E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pl-PL" dirty="0"/>
              <a:t>Łączenie na podstawie wspólnej kolumny:</a:t>
            </a:r>
          </a:p>
          <a:p>
            <a:pPr marL="0" indent="0" algn="ctr">
              <a:buNone/>
            </a:pPr>
            <a:r>
              <a:rPr lang="pl-PL" dirty="0"/>
              <a:t>Podsumowanie</a:t>
            </a:r>
          </a:p>
          <a:p>
            <a:pPr marL="0" indent="0" algn="just">
              <a:buNone/>
            </a:pPr>
            <a:r>
              <a:rPr lang="pl-PL" dirty="0" err="1"/>
              <a:t>pd.merge</a:t>
            </a:r>
            <a:r>
              <a:rPr lang="pl-PL" dirty="0"/>
              <a:t>() umożliwia łączenie dwóch </a:t>
            </a:r>
            <a:r>
              <a:rPr lang="pl-PL" dirty="0" err="1"/>
              <a:t>DataFrame'ów</a:t>
            </a:r>
            <a:r>
              <a:rPr lang="pl-PL" dirty="0"/>
              <a:t> na podstawie wspólnej kolumny.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Domyślnie wykonywane jest wewnętrzne złączenie (</a:t>
            </a:r>
            <a:r>
              <a:rPr lang="pl-PL" dirty="0" err="1"/>
              <a:t>inner</a:t>
            </a:r>
            <a:r>
              <a:rPr lang="pl-PL" dirty="0"/>
              <a:t> </a:t>
            </a:r>
            <a:r>
              <a:rPr lang="pl-PL" dirty="0" err="1"/>
              <a:t>join</a:t>
            </a:r>
            <a:r>
              <a:rPr lang="pl-PL" dirty="0"/>
              <a:t>), które zachowuje tylko wiersze wspólne dla obu </a:t>
            </a:r>
            <a:r>
              <a:rPr lang="pl-PL" dirty="0" err="1"/>
              <a:t>DataFrame'ów</a:t>
            </a:r>
            <a:r>
              <a:rPr lang="pl-PL" dirty="0"/>
              <a:t> na podstawie wartości w kolumnie 'ID’.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Możesz zmienić typ złączenia, używając argumentu </a:t>
            </a:r>
            <a:r>
              <a:rPr lang="pl-PL" dirty="0" err="1"/>
              <a:t>how</a:t>
            </a:r>
            <a:r>
              <a:rPr lang="pl-PL" dirty="0"/>
              <a:t> (np. </a:t>
            </a:r>
            <a:r>
              <a:rPr lang="pl-PL" dirty="0" err="1"/>
              <a:t>left</a:t>
            </a:r>
            <a:r>
              <a:rPr lang="pl-PL" dirty="0"/>
              <a:t>, </a:t>
            </a:r>
            <a:r>
              <a:rPr lang="pl-PL" dirty="0" err="1"/>
              <a:t>right</a:t>
            </a:r>
            <a:r>
              <a:rPr lang="pl-PL" dirty="0"/>
              <a:t>, </a:t>
            </a:r>
            <a:r>
              <a:rPr lang="pl-PL" dirty="0" err="1"/>
              <a:t>outer</a:t>
            </a:r>
            <a:r>
              <a:rPr lang="pl-PL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8529557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E9DFB-FBDD-816C-84DC-19129F64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60AD606-9A62-1C4F-6BEB-76D65316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C8815BEE-193D-8F6C-9741-2669F384C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51EDF12-B4F8-1E23-A93D-3FB1904D93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21"/>
          <a:stretch/>
        </p:blipFill>
        <p:spPr>
          <a:xfrm>
            <a:off x="1744325" y="2564904"/>
            <a:ext cx="8703349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4016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5408D-CE40-BA82-A846-AD6E9ABFD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7BBEBD-C509-6D1F-EE9B-B5B1033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C0E4E3B-3B5E-F5FD-F697-323A784D2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pd.concat</a:t>
            </a:r>
            <a:r>
              <a:rPr lang="pl-PL" dirty="0"/>
              <a:t>() z </a:t>
            </a:r>
            <a:r>
              <a:rPr lang="pl-PL" dirty="0" err="1"/>
              <a:t>axis</a:t>
            </a:r>
            <a:r>
              <a:rPr lang="pl-PL" dirty="0"/>
              <a:t>=1 pozwala na poziome łączenie </a:t>
            </a:r>
            <a:r>
              <a:rPr lang="pl-PL" dirty="0" err="1"/>
              <a:t>DataFrame'ów</a:t>
            </a:r>
            <a:r>
              <a:rPr lang="pl-PL" dirty="0"/>
              <a:t> (dodawanie kolumn), w oparciu o wspólny indeks.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Jeśli indeksy nie pokrywają się, w miejscach brakujących danych zostaną wstawione </a:t>
            </a:r>
            <a:r>
              <a:rPr lang="pl-PL" dirty="0" err="1"/>
              <a:t>NaN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Można użyć opcji </a:t>
            </a:r>
            <a:r>
              <a:rPr lang="pl-PL" dirty="0" err="1"/>
              <a:t>join</a:t>
            </a:r>
            <a:r>
              <a:rPr lang="pl-PL" dirty="0"/>
              <a:t>='</a:t>
            </a:r>
            <a:r>
              <a:rPr lang="pl-PL" dirty="0" err="1"/>
              <a:t>inner</a:t>
            </a:r>
            <a:r>
              <a:rPr lang="pl-PL" dirty="0"/>
              <a:t>' lub </a:t>
            </a:r>
            <a:r>
              <a:rPr lang="pl-PL" dirty="0" err="1"/>
              <a:t>join</a:t>
            </a:r>
            <a:r>
              <a:rPr lang="pl-PL" dirty="0"/>
              <a:t>='</a:t>
            </a:r>
            <a:r>
              <a:rPr lang="pl-PL" dirty="0" err="1"/>
              <a:t>outer</a:t>
            </a:r>
            <a:r>
              <a:rPr lang="pl-PL" dirty="0"/>
              <a:t>' w zależności od tego, czy chcemy zachować tylko wspólne indeksy, czy wszystkie.</a:t>
            </a:r>
          </a:p>
        </p:txBody>
      </p:sp>
    </p:spTree>
    <p:extLst>
      <p:ext uri="{BB962C8B-B14F-4D97-AF65-F5344CB8AC3E}">
        <p14:creationId xmlns:p14="http://schemas.microsoft.com/office/powerpoint/2010/main" val="338173454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E9DFB-FBDD-816C-84DC-19129F64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60AD606-9A62-1C4F-6BEB-76D65316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C8815BEE-193D-8F6C-9741-2669F384C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 w kierunku pionowym: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D7AFE3F-39AA-9CF8-33F1-67CFB4A79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950" y="2437462"/>
            <a:ext cx="9390100" cy="337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9373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5408D-CE40-BA82-A846-AD6E9ABFD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7BBEBD-C509-6D1F-EE9B-B5B1033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C0E4E3B-3B5E-F5FD-F697-323A784D2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 w kierunku pionowym: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3B0FF60-80F5-A805-CD02-E894CD02C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79" y="2496976"/>
            <a:ext cx="11487042" cy="274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47607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3218-FCAA-E647-94BA-069CCD11F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167DC6A-AD4E-34AE-8B08-BEFEF65A4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AF52A826-937D-3AF4-EEC2-8C63D8C3E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Tworzenie nowych atrybutów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Tworzenie nowych atrybutów (kolumn) to kluczowy krok w analizie danych, który pozwala na dostosowywanie danych do konkretnych potrzeb i celów analizy.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, nowe atrybuty można dodawać poprzez różne operacje na istniejących danych.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534A3F2-6CFC-F10A-2C33-5E83394F3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0429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1B5A9-723D-D44E-90D9-E2BE701EC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087F2F-33A5-CB31-77F6-380EC37AB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C3FDCB-CA6E-DB67-DDEC-C1E8D1845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nowego atrybutu na podstawie istniejących kolumn: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6EA33F7E-C8F1-1B73-4713-53071F7FA1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67"/>
          <a:stretch/>
        </p:blipFill>
        <p:spPr>
          <a:xfrm>
            <a:off x="2641816" y="2414287"/>
            <a:ext cx="6908367" cy="367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18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5. Wbudowane Komendy Magiczne:</a:t>
            </a:r>
          </a:p>
          <a:p>
            <a:pPr lvl="1" algn="just"/>
            <a:r>
              <a:rPr lang="pl-PL" dirty="0" err="1"/>
              <a:t>Jupyter</a:t>
            </a:r>
            <a:r>
              <a:rPr lang="pl-PL" dirty="0"/>
              <a:t> obsługuje tzw. "komendy magiczne" poprzez prefiks "%" lub "%%". Przykładowo, `%</a:t>
            </a:r>
            <a:r>
              <a:rPr lang="pl-PL" dirty="0" err="1"/>
              <a:t>matplotlib</a:t>
            </a:r>
            <a:r>
              <a:rPr lang="pl-PL" dirty="0"/>
              <a:t> </a:t>
            </a:r>
            <a:r>
              <a:rPr lang="pl-PL" dirty="0" err="1"/>
              <a:t>inline</a:t>
            </a:r>
            <a:r>
              <a:rPr lang="pl-PL" dirty="0"/>
              <a:t>` pozwala na wyświetlanie wykresów bezpośrednio w notatniku.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6. Wizualizacje:</a:t>
            </a:r>
          </a:p>
          <a:p>
            <a:pPr lvl="1" algn="just"/>
            <a:r>
              <a:rPr lang="pl-PL" dirty="0"/>
              <a:t>Możesz używać bibliotek takich jak </a:t>
            </a:r>
            <a:r>
              <a:rPr lang="pl-PL" dirty="0" err="1"/>
              <a:t>Matplotlib</a:t>
            </a:r>
            <a:r>
              <a:rPr lang="pl-PL" dirty="0"/>
              <a:t> czy </a:t>
            </a:r>
            <a:r>
              <a:rPr lang="pl-PL" dirty="0" err="1"/>
              <a:t>Seaborn</a:t>
            </a:r>
            <a:r>
              <a:rPr lang="pl-PL" dirty="0"/>
              <a:t> do tworzenia wykresów i wizualizacji danych. Wykresy są wyświetlane w notatniku, co ułatwia analizę.</a:t>
            </a:r>
          </a:p>
        </p:txBody>
      </p:sp>
    </p:spTree>
    <p:extLst>
      <p:ext uri="{BB962C8B-B14F-4D97-AF65-F5344CB8AC3E}">
        <p14:creationId xmlns:p14="http://schemas.microsoft.com/office/powerpoint/2010/main" val="330635173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F1102-0FDB-A0E1-A43A-8427A5EE1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A6D6A8A-154A-406B-E576-873DB7BED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1100E76-3DC3-7FF6-7C33-AF458EB5C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nowego atrybutu na podstawie warunków logicznych:</a:t>
            </a:r>
          </a:p>
          <a:p>
            <a:pPr marL="0" indent="0" algn="just">
              <a:buNone/>
            </a:pPr>
            <a:endParaRPr lang="pl-PL" dirty="0"/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3BE8D03-D5BD-3B54-11F2-2CB44DBD42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02"/>
          <a:stretch/>
        </p:blipFill>
        <p:spPr>
          <a:xfrm>
            <a:off x="1527491" y="2272831"/>
            <a:ext cx="9137017" cy="303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1274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8D806-3599-4535-BC4D-6FB0740FF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6569FE-51C8-5340-7DCF-26922B8A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0804481-C153-D404-9BF6-5DD5928E1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Utworzenie nowego atrybutu przy użyciu funkcji: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0FD2E27-9552-813E-6056-49752BD6F6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66"/>
          <a:stretch/>
        </p:blipFill>
        <p:spPr>
          <a:xfrm>
            <a:off x="3111230" y="1995506"/>
            <a:ext cx="5969540" cy="409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4193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376412377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4260D81-D328-AA35-F7AF-0D9144DA1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Wizualizacja danych to kluczowy element analizy danych, pozwalający przedstawić wnioski i trendy w sposób czytelny i zrozumiały.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r>
              <a:rPr lang="pl-PL" dirty="0"/>
              <a:t> to dwie popularne biblioteki w języku </a:t>
            </a:r>
            <a:r>
              <a:rPr lang="pl-PL" dirty="0" err="1"/>
              <a:t>Python</a:t>
            </a:r>
            <a:r>
              <a:rPr lang="pl-PL" dirty="0"/>
              <a:t> używane do tworzenia wykresów i wizualizacji danych. Poniżej omówię podstawowe elementy związane z wizualizacją danych, zgodnie z programem szkolenia.</a:t>
            </a:r>
          </a:p>
        </p:txBody>
      </p:sp>
      <p:pic>
        <p:nvPicPr>
          <p:cNvPr id="3" name="Grafika 2" descr="Strzałka liniowa — prosta">
            <a:extLst>
              <a:ext uri="{FF2B5EF4-FFF2-40B4-BE49-F238E27FC236}">
                <a16:creationId xmlns:a16="http://schemas.microsoft.com/office/drawing/2014/main" id="{1492EDA1-52B7-837E-EB21-B2F4648CE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439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6930C75-10FC-73F2-B8B9-B56E984CB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l-PL" dirty="0"/>
              <a:t>Rodzaje Wykresów i Wizualizacji: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r>
              <a:rPr lang="pl-PL" dirty="0"/>
              <a:t> istnieje wiele rodzajów wykresów, takich jak:</a:t>
            </a:r>
          </a:p>
          <a:p>
            <a:pPr lvl="1" algn="just"/>
            <a:r>
              <a:rPr lang="pl-PL" dirty="0"/>
              <a:t>histogramy,</a:t>
            </a:r>
          </a:p>
          <a:p>
            <a:pPr lvl="1" algn="just"/>
            <a:r>
              <a:rPr lang="pl-PL" dirty="0"/>
              <a:t>wykresy słupkowe,</a:t>
            </a:r>
          </a:p>
          <a:p>
            <a:pPr lvl="1" algn="just"/>
            <a:r>
              <a:rPr lang="pl-PL" dirty="0"/>
              <a:t>wykresy punktowe,</a:t>
            </a:r>
          </a:p>
          <a:p>
            <a:pPr lvl="1" algn="just"/>
            <a:r>
              <a:rPr lang="pl-PL" dirty="0"/>
              <a:t>wykresy liniowe,</a:t>
            </a:r>
          </a:p>
          <a:p>
            <a:pPr lvl="1" algn="just"/>
            <a:r>
              <a:rPr lang="pl-PL" dirty="0" err="1"/>
              <a:t>heatmapy</a:t>
            </a:r>
            <a:r>
              <a:rPr lang="pl-PL" dirty="0"/>
              <a:t>,</a:t>
            </a:r>
          </a:p>
          <a:p>
            <a:pPr lvl="1" algn="just"/>
            <a:r>
              <a:rPr lang="pl-PL" dirty="0" err="1"/>
              <a:t>pairploty</a:t>
            </a:r>
            <a:r>
              <a:rPr lang="pl-PL" dirty="0"/>
              <a:t> itp.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Każdy z tych rodzajów wykresów może być dostosowany do konkretnego celu analizy danych.</a:t>
            </a:r>
          </a:p>
        </p:txBody>
      </p:sp>
    </p:spTree>
    <p:extLst>
      <p:ext uri="{BB962C8B-B14F-4D97-AF65-F5344CB8AC3E}">
        <p14:creationId xmlns:p14="http://schemas.microsoft.com/office/powerpoint/2010/main" val="8085478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63646812-DDFD-71B6-6078-C844F0CC29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2359"/>
          <a:stretch/>
        </p:blipFill>
        <p:spPr>
          <a:xfrm>
            <a:off x="3287688" y="1455407"/>
            <a:ext cx="5616624" cy="5191286"/>
          </a:xfrm>
        </p:spPr>
      </p:pic>
    </p:spTree>
    <p:extLst>
      <p:ext uri="{BB962C8B-B14F-4D97-AF65-F5344CB8AC3E}">
        <p14:creationId xmlns:p14="http://schemas.microsoft.com/office/powerpoint/2010/main" val="36543093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6735F3FD-AC8F-2C36-1880-7D5CABCBD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2015" y="1412776"/>
            <a:ext cx="6527113" cy="5112568"/>
          </a:xfrm>
        </p:spPr>
      </p:pic>
    </p:spTree>
    <p:extLst>
      <p:ext uri="{BB962C8B-B14F-4D97-AF65-F5344CB8AC3E}">
        <p14:creationId xmlns:p14="http://schemas.microsoft.com/office/powerpoint/2010/main" val="139033778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024BF02B-A76A-B147-E5DF-AB9F88F6C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5599" y="1412777"/>
            <a:ext cx="6699259" cy="5136098"/>
          </a:xfrm>
        </p:spPr>
      </p:pic>
    </p:spTree>
    <p:extLst>
      <p:ext uri="{BB962C8B-B14F-4D97-AF65-F5344CB8AC3E}">
        <p14:creationId xmlns:p14="http://schemas.microsoft.com/office/powerpoint/2010/main" val="206792005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lvl="1" algn="just"/>
            <a:r>
              <a:rPr lang="pl-PL" dirty="0"/>
              <a:t>Rozważmy dwa zestawy danych dotyczące temperatury w dwóch różnych miejscach (w stopniach </a:t>
            </a:r>
            <a:r>
              <a:rPr lang="pl-PL" dirty="0" err="1"/>
              <a:t>Celsiusza</a:t>
            </a:r>
            <a:r>
              <a:rPr lang="pl-PL" dirty="0"/>
              <a:t>):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Zestaw 1: [20, 21, 22, 22, 23, 24, 25, 25, 25, 26, 26, 26, 27, 27, 27]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Zestaw 2: [15, 16, 16, 17, 17, 18, 18, 19, 19, 20, 20, 21, 21, 22, 22]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Zbadajmy podstawowe miary rozkładu dla obu zestawów danych, takie jak średnia, odchylenie standardowe, </a:t>
            </a:r>
            <a:r>
              <a:rPr lang="pl-PL" dirty="0" err="1"/>
              <a:t>kurtoza</a:t>
            </a:r>
            <a:r>
              <a:rPr lang="pl-PL" dirty="0"/>
              <a:t> itp.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Rozwiązania do ćwiczenia można przedstawić w formie kodu w </a:t>
            </a:r>
            <a:r>
              <a:rPr lang="pl-PL" dirty="0" err="1"/>
              <a:t>Jupyter</a:t>
            </a:r>
            <a:r>
              <a:rPr lang="pl-PL" dirty="0"/>
              <a:t> Notebook, aby lepiej zobaczyć, jak te miary są obliczane dla konkretnych danych.</a:t>
            </a:r>
          </a:p>
        </p:txBody>
      </p:sp>
    </p:spTree>
    <p:extLst>
      <p:ext uri="{BB962C8B-B14F-4D97-AF65-F5344CB8AC3E}">
        <p14:creationId xmlns:p14="http://schemas.microsoft.com/office/powerpoint/2010/main" val="193524435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algn="just"/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F7CE341F-DD00-99C8-15F2-832154163B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262" r="-1"/>
          <a:stretch/>
        </p:blipFill>
        <p:spPr>
          <a:xfrm>
            <a:off x="2927648" y="1883115"/>
            <a:ext cx="6349969" cy="463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01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7. Zapisywanie i Eksport: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Notatniki można zapisywać w formatach .</a:t>
            </a:r>
            <a:r>
              <a:rPr lang="pl-PL" dirty="0" err="1">
                <a:solidFill>
                  <a:schemeClr val="bg2"/>
                </a:solidFill>
              </a:rPr>
              <a:t>ipynb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Notebook), .</a:t>
            </a:r>
            <a:r>
              <a:rPr lang="pl-PL" dirty="0" err="1">
                <a:solidFill>
                  <a:schemeClr val="bg2"/>
                </a:solidFill>
              </a:rPr>
              <a:t>html</a:t>
            </a:r>
            <a:r>
              <a:rPr lang="pl-PL" dirty="0">
                <a:solidFill>
                  <a:schemeClr val="bg2"/>
                </a:solidFill>
              </a:rPr>
              <a:t>, .pdf, .</a:t>
            </a:r>
            <a:r>
              <a:rPr lang="pl-PL" dirty="0" err="1">
                <a:solidFill>
                  <a:schemeClr val="bg2"/>
                </a:solidFill>
              </a:rPr>
              <a:t>py</a:t>
            </a:r>
            <a:r>
              <a:rPr lang="pl-PL" dirty="0">
                <a:solidFill>
                  <a:schemeClr val="bg2"/>
                </a:solidFill>
              </a:rPr>
              <a:t> (skrypt </a:t>
            </a:r>
            <a:r>
              <a:rPr lang="pl-PL" dirty="0" err="1">
                <a:solidFill>
                  <a:schemeClr val="bg2"/>
                </a:solidFill>
              </a:rPr>
              <a:t>Pythona</a:t>
            </a:r>
            <a:r>
              <a:rPr lang="pl-PL" dirty="0">
                <a:solidFill>
                  <a:schemeClr val="bg2"/>
                </a:solidFill>
              </a:rPr>
              <a:t>) i innych.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Można eksportować notatniki do różnych formatów, co ułatwia ich udostępnianie.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8. Obsługa Notatnika: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Notatnik zachowuje wyniki i zmienne nawet po ponownym uruchomieniu komórki. To ułatwia analizę i eksperymentowanie bez konieczności ponownego uruchamiania wszystkich komórek.</a:t>
            </a:r>
          </a:p>
        </p:txBody>
      </p:sp>
    </p:spTree>
    <p:extLst>
      <p:ext uri="{BB962C8B-B14F-4D97-AF65-F5344CB8AC3E}">
        <p14:creationId xmlns:p14="http://schemas.microsoft.com/office/powerpoint/2010/main" val="22612513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 - wizualizacja: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34FD26A-5B77-861F-D275-F6D30744A1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53"/>
          <a:stretch/>
        </p:blipFill>
        <p:spPr>
          <a:xfrm>
            <a:off x="3493567" y="2012119"/>
            <a:ext cx="5204865" cy="438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321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 – wizualizacja (wykresy):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23AA754-C646-DAB0-0957-A9FC2925E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220" y="2763067"/>
            <a:ext cx="6919560" cy="333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8325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Rozwiązanie - omówienie:</a:t>
            </a:r>
          </a:p>
          <a:p>
            <a:pPr lvl="1" algn="just"/>
            <a:r>
              <a:rPr lang="pl-PL" dirty="0"/>
              <a:t>W kodzie użyto dwóch głównych rodzajów wizualizacji danych: histogramów i diagramów skrzynkowych (</a:t>
            </a:r>
            <a:r>
              <a:rPr lang="pl-PL" dirty="0" err="1"/>
              <a:t>boxplotów</a:t>
            </a:r>
            <a:r>
              <a:rPr lang="pl-PL" dirty="0"/>
              <a:t>).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b="1" dirty="0"/>
              <a:t>Histogramy:</a:t>
            </a:r>
          </a:p>
          <a:p>
            <a:pPr marL="0" indent="0" algn="just">
              <a:buNone/>
            </a:pPr>
            <a:r>
              <a:rPr lang="pl-PL" dirty="0"/>
              <a:t>1. Zestaw 1 - Rozkład Temperatury:</a:t>
            </a:r>
          </a:p>
          <a:p>
            <a:pPr lvl="1" algn="just"/>
            <a:r>
              <a:rPr lang="pl-PL" dirty="0"/>
              <a:t>Histogram przedstawia rozkład wartości temperatury w zestawie 1.</a:t>
            </a:r>
          </a:p>
          <a:p>
            <a:pPr lvl="1" algn="just"/>
            <a:r>
              <a:rPr lang="pl-PL" dirty="0"/>
              <a:t>Parametr </a:t>
            </a:r>
            <a:r>
              <a:rPr lang="pl-PL" dirty="0" err="1"/>
              <a:t>bins</a:t>
            </a:r>
            <a:r>
              <a:rPr lang="pl-PL" dirty="0"/>
              <a:t>=5 oznacza, że dane są podzielone na pięć przedziałów.</a:t>
            </a:r>
          </a:p>
          <a:p>
            <a:pPr lvl="1" algn="just"/>
            <a:r>
              <a:rPr lang="pl-PL" dirty="0"/>
              <a:t>Wartości są reprezentowane na osi x, a liczność wystąpień w każdym przedziale na osi y.</a:t>
            </a:r>
          </a:p>
          <a:p>
            <a:pPr lvl="1"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2. Zestaw 2 - Rozkład Temperatury:</a:t>
            </a:r>
          </a:p>
          <a:p>
            <a:pPr lvl="1" algn="just"/>
            <a:r>
              <a:rPr lang="pl-PL" dirty="0"/>
              <a:t>Analogicznie do zestawu 1, histogram przedstawia rozkład wartości temperatury w zestawie 2.</a:t>
            </a:r>
          </a:p>
        </p:txBody>
      </p:sp>
    </p:spTree>
    <p:extLst>
      <p:ext uri="{BB962C8B-B14F-4D97-AF65-F5344CB8AC3E}">
        <p14:creationId xmlns:p14="http://schemas.microsoft.com/office/powerpoint/2010/main" val="302330745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l-PL" b="1" dirty="0"/>
              <a:t>Diagramy Skrzynkowe (</a:t>
            </a:r>
            <a:r>
              <a:rPr lang="pl-PL" b="1" dirty="0" err="1"/>
              <a:t>Boxplots</a:t>
            </a:r>
            <a:r>
              <a:rPr lang="pl-PL" b="1" dirty="0"/>
              <a:t>):</a:t>
            </a:r>
          </a:p>
          <a:p>
            <a:pPr marL="0" indent="0" algn="just">
              <a:buNone/>
            </a:pPr>
            <a:r>
              <a:rPr lang="pl-PL" dirty="0"/>
              <a:t>1. Zestaw 1 - Diagram Skrzynkowy: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Diagram skrzynkowy prezentuje rozkład wartości w zestawie 1.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Linia środkowa w pudełku to mediana, a górna i dolna krawędź pudełka oznaczają pierwszy i trzeci </a:t>
            </a:r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"Wąsy" na końcach pudełka reprezentują zakres danych, a potencjalne wartości odstające są oznaczone punktami.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r>
              <a:rPr lang="pl-PL" dirty="0"/>
              <a:t>2. Zestaw 2 - Diagram Skrzynkowy: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Analogicznie do zestawu 1, diagram skrzynkowy prezentuje rozkład wartości w zestawie 2.</a:t>
            </a:r>
          </a:p>
        </p:txBody>
      </p:sp>
    </p:spTree>
    <p:extLst>
      <p:ext uri="{BB962C8B-B14F-4D97-AF65-F5344CB8AC3E}">
        <p14:creationId xmlns:p14="http://schemas.microsoft.com/office/powerpoint/2010/main" val="26698164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 - interpretacja:</a:t>
            </a:r>
          </a:p>
          <a:p>
            <a:pPr lvl="1" algn="just"/>
            <a:r>
              <a:rPr lang="pl-PL" sz="2500" dirty="0"/>
              <a:t>Histogramy pozwalają na wizualną ocenę rozkładu danych, identyfikację </a:t>
            </a:r>
            <a:r>
              <a:rPr lang="pl-PL" sz="2500" dirty="0" err="1"/>
              <a:t>modów</a:t>
            </a:r>
            <a:r>
              <a:rPr lang="pl-PL" sz="2500" dirty="0"/>
              <a:t>, a także ocenę symetrii i skośności rozkładu.</a:t>
            </a:r>
          </a:p>
          <a:p>
            <a:pPr lvl="1" algn="just"/>
            <a:r>
              <a:rPr lang="pl-PL" sz="2500" dirty="0"/>
              <a:t>Diagramy skrzynkowe pozwalają na szybkie zrozumienie centralnej tendencji (mediana) i rozproszenia danych, a także na identyfikację wartości odstających.</a:t>
            </a:r>
          </a:p>
        </p:txBody>
      </p:sp>
    </p:spTree>
    <p:extLst>
      <p:ext uri="{BB962C8B-B14F-4D97-AF65-F5344CB8AC3E}">
        <p14:creationId xmlns:p14="http://schemas.microsoft.com/office/powerpoint/2010/main" val="220411299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Wnioski:</a:t>
            </a:r>
          </a:p>
          <a:p>
            <a:pPr lvl="1" algn="just"/>
            <a:r>
              <a:rPr lang="pl-PL" sz="2500" dirty="0">
                <a:solidFill>
                  <a:schemeClr val="bg2"/>
                </a:solidFill>
              </a:rPr>
              <a:t>Zestaw 1 wydaje się mieć bardziej jednostajny rozkład temperatur, z mniejszą zmiennością.</a:t>
            </a:r>
          </a:p>
          <a:p>
            <a:pPr lvl="1" algn="just"/>
            <a:r>
              <a:rPr lang="pl-PL" sz="2500" dirty="0">
                <a:solidFill>
                  <a:schemeClr val="bg2"/>
                </a:solidFill>
              </a:rPr>
              <a:t>Zestaw 2 ma bardziej skośny rozkład, z większym zakresem temperatur.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Wizualizacja danych pozwala szybko zrozumieć charakterystykę rozkładu, co jest istotne w analizie statystycznej.</a:t>
            </a:r>
          </a:p>
        </p:txBody>
      </p:sp>
    </p:spTree>
    <p:extLst>
      <p:ext uri="{BB962C8B-B14F-4D97-AF65-F5344CB8AC3E}">
        <p14:creationId xmlns:p14="http://schemas.microsoft.com/office/powerpoint/2010/main" val="163423126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Omówienie kodu wizualizacji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605B341-CBFA-7912-03A3-55694F3DE2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59"/>
          <a:stretch/>
        </p:blipFill>
        <p:spPr>
          <a:xfrm>
            <a:off x="2340236" y="2669263"/>
            <a:ext cx="7511528" cy="223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1594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dirty="0"/>
              <a:t>Omówienie kodu wizualizacji</a:t>
            </a:r>
          </a:p>
          <a:p>
            <a:pPr lvl="1" algn="just"/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Histogramy: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plt.figure</a:t>
            </a:r>
            <a:r>
              <a:rPr lang="pl-PL" dirty="0">
                <a:solidFill>
                  <a:schemeClr val="bg2"/>
                </a:solidFill>
              </a:rPr>
              <a:t>(</a:t>
            </a:r>
            <a:r>
              <a:rPr lang="pl-PL" dirty="0" err="1">
                <a:solidFill>
                  <a:schemeClr val="bg2"/>
                </a:solidFill>
              </a:rPr>
              <a:t>figsize</a:t>
            </a:r>
            <a:r>
              <a:rPr lang="pl-PL" dirty="0">
                <a:solidFill>
                  <a:schemeClr val="bg2"/>
                </a:solidFill>
              </a:rPr>
              <a:t>=(12, 6)): Ustawienie rozmiaru całego wykresu.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plt.subplot</a:t>
            </a:r>
            <a:r>
              <a:rPr lang="pl-PL" dirty="0">
                <a:solidFill>
                  <a:schemeClr val="bg2"/>
                </a:solidFill>
              </a:rPr>
              <a:t>(2, 2, 1): Tworzenie siatki 2x2 i ustawienie pierwszego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plt.hist</a:t>
            </a:r>
            <a:r>
              <a:rPr lang="pl-PL" dirty="0">
                <a:solidFill>
                  <a:schemeClr val="bg2"/>
                </a:solidFill>
              </a:rPr>
              <a:t>(zestaw_1, </a:t>
            </a:r>
            <a:r>
              <a:rPr lang="pl-PL" dirty="0" err="1">
                <a:solidFill>
                  <a:schemeClr val="bg2"/>
                </a:solidFill>
              </a:rPr>
              <a:t>bins</a:t>
            </a:r>
            <a:r>
              <a:rPr lang="pl-PL" dirty="0">
                <a:solidFill>
                  <a:schemeClr val="bg2"/>
                </a:solidFill>
              </a:rPr>
              <a:t>=5, </a:t>
            </a:r>
            <a:r>
              <a:rPr lang="pl-PL" dirty="0" err="1">
                <a:solidFill>
                  <a:schemeClr val="bg2"/>
                </a:solidFill>
              </a:rPr>
              <a:t>color</a:t>
            </a:r>
            <a:r>
              <a:rPr lang="pl-PL" dirty="0">
                <a:solidFill>
                  <a:schemeClr val="bg2"/>
                </a:solidFill>
              </a:rPr>
              <a:t>='</a:t>
            </a:r>
            <a:r>
              <a:rPr lang="pl-PL" dirty="0" err="1">
                <a:solidFill>
                  <a:schemeClr val="bg2"/>
                </a:solidFill>
              </a:rPr>
              <a:t>blue</a:t>
            </a:r>
            <a:r>
              <a:rPr lang="pl-PL" dirty="0">
                <a:solidFill>
                  <a:schemeClr val="bg2"/>
                </a:solidFill>
              </a:rPr>
              <a:t>', </a:t>
            </a:r>
            <a:r>
              <a:rPr lang="pl-PL" dirty="0" err="1">
                <a:solidFill>
                  <a:schemeClr val="bg2"/>
                </a:solidFill>
              </a:rPr>
              <a:t>alpha</a:t>
            </a:r>
            <a:r>
              <a:rPr lang="pl-PL" dirty="0">
                <a:solidFill>
                  <a:schemeClr val="bg2"/>
                </a:solidFill>
              </a:rPr>
              <a:t>=0.7): Tworzenie histogramu dla zestawu 1 z 5 przedziałami, niebieskim kolorem i 70% przezroczystością.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plt.title</a:t>
            </a:r>
            <a:r>
              <a:rPr lang="pl-PL" dirty="0">
                <a:solidFill>
                  <a:schemeClr val="bg2"/>
                </a:solidFill>
              </a:rPr>
              <a:t>('Zestaw 1 - Rozkład Temperatury'): Dodanie tytułu do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lvl="1" algn="just"/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Analogiczne kroki są powtarzane dla drugiego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15219035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Omówienie kodu wizualizacji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D1E6180-2F48-8569-41B7-4257FF278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677" y="2984938"/>
            <a:ext cx="6766646" cy="88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0011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Diagramy Skrzynkowe: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plt.subplot</a:t>
            </a:r>
            <a:r>
              <a:rPr lang="pl-PL" dirty="0">
                <a:solidFill>
                  <a:schemeClr val="bg2"/>
                </a:solidFill>
              </a:rPr>
              <a:t>(2, 2, 3): Ustawienie trzeciego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plt.boxplot</a:t>
            </a:r>
            <a:r>
              <a:rPr lang="pl-PL" dirty="0">
                <a:solidFill>
                  <a:schemeClr val="bg2"/>
                </a:solidFill>
              </a:rPr>
              <a:t>(zestaw_1): Tworzenie diagramu skrzynkowego dla zestawu 1.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plt.title</a:t>
            </a:r>
            <a:r>
              <a:rPr lang="pl-PL" dirty="0">
                <a:solidFill>
                  <a:schemeClr val="bg2"/>
                </a:solidFill>
              </a:rPr>
              <a:t>('Zestaw 1 - Diagram Skrzynkowy'): Dodanie tytułu do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Podobne kroki są powtarzane dla drugiego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3025627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ytuł 11">
            <a:extLst>
              <a:ext uri="{FF2B5EF4-FFF2-40B4-BE49-F238E27FC236}">
                <a16:creationId xmlns:a16="http://schemas.microsoft.com/office/drawing/2014/main" id="{C9B20ACA-7CBD-D94D-9989-71D86BB38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9" y="1"/>
            <a:ext cx="6927129" cy="1124980"/>
          </a:xfrm>
        </p:spPr>
        <p:txBody>
          <a:bodyPr>
            <a:normAutofit/>
          </a:bodyPr>
          <a:lstStyle/>
          <a:p>
            <a:r>
              <a:rPr lang="pl-PL" dirty="0"/>
              <a:t>Identyfikacja Wizualna</a:t>
            </a:r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F3F412E1-DAC9-9849-8AED-5733AE63AB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1039" y="1484313"/>
            <a:ext cx="3917949" cy="4608512"/>
          </a:xfrm>
        </p:spPr>
        <p:txBody>
          <a:bodyPr>
            <a:normAutofit/>
          </a:bodyPr>
          <a:lstStyle/>
          <a:p>
            <a:r>
              <a:rPr lang="pl-PL" sz="1600" dirty="0"/>
              <a:t>Prezentacje powinny być przygotowane zgodnie z identyfikację wizualną Comarch.</a:t>
            </a:r>
          </a:p>
          <a:p>
            <a:r>
              <a:rPr lang="pl-PL" sz="1600" dirty="0"/>
              <a:t> </a:t>
            </a:r>
          </a:p>
          <a:p>
            <a:r>
              <a:rPr lang="pl-PL" sz="1600" dirty="0"/>
              <a:t>Więcej informacji znajdziesz w księdze znaku:</a:t>
            </a:r>
          </a:p>
          <a:p>
            <a:r>
              <a:rPr lang="pl-PL" sz="1600" dirty="0">
                <a:solidFill>
                  <a:schemeClr val="accent2"/>
                </a:solidFill>
                <a:hlinkClick r:id="rId2"/>
              </a:rPr>
              <a:t>https://wiki.comarch/display/DPM/Brand+book+i+logo+Comarch</a:t>
            </a:r>
            <a:endParaRPr lang="pl-PL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928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Poniżej znajduje się prosty przykład notatnika </a:t>
            </a:r>
            <a:r>
              <a:rPr lang="pl-PL" dirty="0" err="1"/>
              <a:t>Jupyter</a:t>
            </a:r>
            <a:r>
              <a:rPr lang="pl-PL" dirty="0"/>
              <a:t>, składającego się z komórek kodu i tekstu:</a:t>
            </a:r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Zadanie:</a:t>
            </a:r>
          </a:p>
          <a:p>
            <a:pPr lvl="1" algn="just">
              <a:buFont typeface="+mj-lt"/>
              <a:buAutoNum type="arabicPeriod"/>
            </a:pPr>
            <a:r>
              <a:rPr lang="pl-PL" dirty="0"/>
              <a:t>Otwórz </a:t>
            </a:r>
            <a:r>
              <a:rPr lang="pl-PL" dirty="0" err="1"/>
              <a:t>Jupyter</a:t>
            </a:r>
            <a:r>
              <a:rPr lang="pl-PL" dirty="0"/>
              <a:t> Notebook.</a:t>
            </a:r>
          </a:p>
          <a:p>
            <a:pPr lvl="1" algn="just">
              <a:buFont typeface="+mj-lt"/>
              <a:buAutoNum type="arabicPeriod"/>
            </a:pPr>
            <a:r>
              <a:rPr lang="pl-PL" dirty="0"/>
              <a:t>Utwórz nowy notatnik.</a:t>
            </a:r>
          </a:p>
          <a:p>
            <a:pPr lvl="1" algn="just">
              <a:buFont typeface="+mj-lt"/>
              <a:buAutoNum type="arabicPeriod"/>
            </a:pPr>
            <a:r>
              <a:rPr lang="pl-PL" dirty="0"/>
              <a:t>Dodaj kilka komórek kodu i tekstu.</a:t>
            </a:r>
          </a:p>
          <a:p>
            <a:pPr lvl="1" algn="just">
              <a:buFont typeface="+mj-lt"/>
              <a:buAutoNum type="arabicPeriod"/>
            </a:pPr>
            <a:r>
              <a:rPr lang="pl-PL" dirty="0"/>
              <a:t>Uruchom kod w komórkach i zobacz, jak zmieniają się wyniki.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E9C21C8-C353-9186-EE74-AF785C278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484" y="2358204"/>
            <a:ext cx="8091031" cy="143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4877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Wnioski:</a:t>
            </a:r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Wizualizacja jest przygotowywana w formie siatki 2x2, gdzie górny wiersz zawiera histogramy, a dolny wiersz diagramy skrzynkowe.</a:t>
            </a:r>
          </a:p>
          <a:p>
            <a:pPr lvl="1" algn="just"/>
            <a:r>
              <a:rPr lang="pl-PL" dirty="0"/>
              <a:t>Każdy </a:t>
            </a:r>
            <a:r>
              <a:rPr lang="pl-PL" dirty="0" err="1"/>
              <a:t>subplot</a:t>
            </a:r>
            <a:r>
              <a:rPr lang="pl-PL" dirty="0"/>
              <a:t> jest tworzony przy użyciu funkcji `</a:t>
            </a:r>
            <a:r>
              <a:rPr lang="pl-PL" dirty="0" err="1"/>
              <a:t>plt.subplot</a:t>
            </a:r>
            <a:r>
              <a:rPr lang="pl-PL" dirty="0"/>
              <a:t>`, a następnie dodawane są odpowiednie wizualizacje danych.</a:t>
            </a:r>
          </a:p>
          <a:p>
            <a:pPr lvl="1" algn="just"/>
            <a:r>
              <a:rPr lang="pl-PL" dirty="0" err="1"/>
              <a:t>plt.tight_layout</a:t>
            </a:r>
            <a:r>
              <a:rPr lang="pl-PL" dirty="0"/>
              <a:t>() pomaga w ułożeniu wykresów, aby uniknąć nakładania się elementów.</a:t>
            </a:r>
          </a:p>
        </p:txBody>
      </p:sp>
    </p:spTree>
    <p:extLst>
      <p:ext uri="{BB962C8B-B14F-4D97-AF65-F5344CB8AC3E}">
        <p14:creationId xmlns:p14="http://schemas.microsoft.com/office/powerpoint/2010/main" val="122875376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Diagramy Skrzynkowe: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plt.subplot</a:t>
            </a:r>
            <a:r>
              <a:rPr lang="pl-PL" dirty="0">
                <a:solidFill>
                  <a:schemeClr val="bg2"/>
                </a:solidFill>
              </a:rPr>
              <a:t>(2, 2, 3): Ustawienie trzeciego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plt.boxplot</a:t>
            </a:r>
            <a:r>
              <a:rPr lang="pl-PL" dirty="0">
                <a:solidFill>
                  <a:schemeClr val="bg2"/>
                </a:solidFill>
              </a:rPr>
              <a:t>(zestaw_1): Tworzenie diagramu skrzynkowego dla zestawu 1.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plt.title</a:t>
            </a:r>
            <a:r>
              <a:rPr lang="pl-PL" dirty="0">
                <a:solidFill>
                  <a:schemeClr val="bg2"/>
                </a:solidFill>
              </a:rPr>
              <a:t>('Zestaw 1 - Diagram Skrzynkowy'): Dodanie tytułu do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Podobne kroki są powtarzane dla drugiego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655428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Opis metody </a:t>
            </a:r>
            <a:r>
              <a:rPr lang="pl-PL" dirty="0" err="1"/>
              <a:t>plt.hist</a:t>
            </a:r>
            <a:r>
              <a:rPr lang="pl-PL" dirty="0"/>
              <a:t>()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E8983F2-533C-F072-55C1-8C0194E382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22"/>
          <a:stretch/>
        </p:blipFill>
        <p:spPr>
          <a:xfrm>
            <a:off x="1910563" y="1988840"/>
            <a:ext cx="8370874" cy="460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0206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Wizualizacja przykładowych danych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DD31B0D-B27D-C3B8-2F27-A11C1A736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802" y="2282966"/>
            <a:ext cx="5014395" cy="38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8809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77C5558D-0009-46D7-2FD5-4F0678D5B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l-PL" dirty="0"/>
              <a:t>Elementy </a:t>
            </a:r>
            <a:r>
              <a:rPr lang="pl-PL" dirty="0" err="1"/>
              <a:t>Storytelling</a:t>
            </a:r>
            <a:r>
              <a:rPr lang="pl-PL" dirty="0"/>
              <a:t> w Wizualizacji: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Tworzenie wykresów nie polega tylko na przedstawieniu danych. Ważne jest także uwzględnienie elementów </a:t>
            </a:r>
            <a:r>
              <a:rPr lang="pl-PL" dirty="0" err="1"/>
              <a:t>storytellingu</a:t>
            </a:r>
            <a:r>
              <a:rPr lang="pl-PL" dirty="0"/>
              <a:t>, czyli takiego przedstawienia danych, które łatwo zrozumie każdy odbiorca.</a:t>
            </a:r>
          </a:p>
        </p:txBody>
      </p:sp>
    </p:spTree>
    <p:extLst>
      <p:ext uri="{BB962C8B-B14F-4D97-AF65-F5344CB8AC3E}">
        <p14:creationId xmlns:p14="http://schemas.microsoft.com/office/powerpoint/2010/main" val="366583397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B57D6CBD-955B-EAA5-595C-ED4E5A616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441"/>
          <a:stretch/>
        </p:blipFill>
        <p:spPr>
          <a:xfrm>
            <a:off x="1703512" y="2215302"/>
            <a:ext cx="9807450" cy="2427396"/>
          </a:xfrm>
        </p:spPr>
      </p:pic>
    </p:spTree>
    <p:extLst>
      <p:ext uri="{BB962C8B-B14F-4D97-AF65-F5344CB8AC3E}">
        <p14:creationId xmlns:p14="http://schemas.microsoft.com/office/powerpoint/2010/main" val="241816372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BF0CF65F-C05E-62B3-F51B-34605D169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3855" y="1484784"/>
            <a:ext cx="6784290" cy="4992023"/>
          </a:xfrm>
        </p:spPr>
      </p:pic>
    </p:spTree>
    <p:extLst>
      <p:ext uri="{BB962C8B-B14F-4D97-AF65-F5344CB8AC3E}">
        <p14:creationId xmlns:p14="http://schemas.microsoft.com/office/powerpoint/2010/main" val="8770827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D7F829-416F-66A9-0A02-3E0E93E64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 err="1"/>
              <a:t>Storytelling</a:t>
            </a:r>
            <a:r>
              <a:rPr lang="pl-PL" dirty="0"/>
              <a:t> w kontekście wizualizacji danych odnosi się do umiejętności opowiadania historii za pomocą wykresów i grafik.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Oto kilka elementów </a:t>
            </a:r>
            <a:r>
              <a:rPr lang="pl-PL" dirty="0" err="1"/>
              <a:t>storytellingu</a:t>
            </a:r>
            <a:r>
              <a:rPr lang="pl-PL" dirty="0"/>
              <a:t>, które można zauważyć w wykresie z punktu 2: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Nagłówek zawierający informację: Tytuł "Wartość w kategoriach" informuje użytkownika o głównym temacie wykresu i o tym, co próbuje przedstawić.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Kontekst i Cel: Wykres wskazuje, że ma przedstawić wartości w różnych kategoriach. Cel wykresu może być jasno określony przez opisanie, co oznaczają te wartości i dlaczego są ważne.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Zrozumiałe i Przystępne Dla Odbiorcy: Wykres jest czytelny i łatwy do zrozumienia nawet dla osób, które nie są specjalistami w dziedzinie analizy danych. Każda kategoria jest oznaczona i jest jasne, jakie wartości są przedstawione.</a:t>
            </a:r>
          </a:p>
        </p:txBody>
      </p:sp>
    </p:spTree>
    <p:extLst>
      <p:ext uri="{BB962C8B-B14F-4D97-AF65-F5344CB8AC3E}">
        <p14:creationId xmlns:p14="http://schemas.microsoft.com/office/powerpoint/2010/main" val="23479967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337D0CF-9AB1-3CD8-3B5C-84E3B8767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1" algn="just"/>
            <a:r>
              <a:rPr lang="pl-PL" dirty="0"/>
              <a:t>Narracja poprzez wizualizację: Wykres sam w sobie stanowi część narracji. Dzięki klarownemu przedstawieniu danych użytkownik może zrozumieć trend lub zależności między różnymi kategoriami.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Podkreślenie punktu centralnego: Wykres może podkreślać konkretne trendy, różnice lub podobieństwa między kategoriami. Może to być zrobione poprzez różne elementy wizualne, takie jak kolorystyka, wielkość, czy tekst dodany do wykresu.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Inspirująca akcja lub refleksja: Wykres może inspirować do dalszej analizy danych lub działań, lub może prowokować refleksję na temat prezentowanych informacji.</a:t>
            </a:r>
          </a:p>
          <a:p>
            <a:pPr lvl="1" algn="just"/>
            <a:endParaRPr lang="pl-PL" dirty="0"/>
          </a:p>
          <a:p>
            <a:pPr marL="457200" lvl="1" indent="0" algn="just">
              <a:buNone/>
            </a:pPr>
            <a:r>
              <a:rPr lang="pl-PL" dirty="0"/>
              <a:t>Wszystkie te elementy pomagają w skutecznym </a:t>
            </a:r>
            <a:r>
              <a:rPr lang="pl-PL" dirty="0" err="1"/>
              <a:t>storytellingu</a:t>
            </a:r>
            <a:r>
              <a:rPr lang="pl-PL" dirty="0"/>
              <a:t> danych, czyli opowiadaniu historii, która jest zrozumiała, angażująca i inspirująca dla odbiorcy.</a:t>
            </a:r>
          </a:p>
        </p:txBody>
      </p:sp>
    </p:spTree>
    <p:extLst>
      <p:ext uri="{BB962C8B-B14F-4D97-AF65-F5344CB8AC3E}">
        <p14:creationId xmlns:p14="http://schemas.microsoft.com/office/powerpoint/2010/main" val="334110296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D7F829-416F-66A9-0A02-3E0E93E64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Przykład 1.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AE33542-0273-3F6F-C090-16DDD58EDC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313"/>
          <a:stretch/>
        </p:blipFill>
        <p:spPr>
          <a:xfrm>
            <a:off x="946307" y="2348879"/>
            <a:ext cx="10299386" cy="374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77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Kilka przydatnych skrótów klawiszowych w </a:t>
            </a:r>
            <a:r>
              <a:rPr lang="pl-PL" dirty="0" err="1"/>
              <a:t>Jupyter</a:t>
            </a:r>
            <a:r>
              <a:rPr lang="pl-PL" dirty="0"/>
              <a:t> Notebook, które mogą zwiększyć efektywność pracy: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Shift</a:t>
            </a:r>
            <a:r>
              <a:rPr lang="pl-PL" dirty="0"/>
              <a:t> + </a:t>
            </a:r>
            <a:r>
              <a:rPr lang="pl-PL" dirty="0" err="1"/>
              <a:t>Enter</a:t>
            </a:r>
            <a:r>
              <a:rPr lang="pl-PL" dirty="0"/>
              <a:t>: Uruchamia aktualną komórkę i przechodzi do następnej. Jeśli ostatnia komórka, to dodaje nową komórkę poniżej.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</a:t>
            </a:r>
            <a:r>
              <a:rPr lang="pl-PL" dirty="0" err="1"/>
              <a:t>Enter</a:t>
            </a:r>
            <a:r>
              <a:rPr lang="pl-PL" dirty="0"/>
              <a:t>: Uruchamia aktualną komórkę, ale nie przechodzi do następnej, pozostając w bieżącej komórce.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A: Dodaje nową komórkę powyżej aktualnej.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B: Dodaje nową komórkę poniżej aktualnej.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M: Zmienia typ komórki na </a:t>
            </a:r>
            <a:r>
              <a:rPr lang="pl-PL" dirty="0" err="1"/>
              <a:t>Markdown</a:t>
            </a:r>
            <a:r>
              <a:rPr lang="pl-PL" dirty="0"/>
              <a:t> (tekst).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Y: Zmienia typ komórki na </a:t>
            </a:r>
            <a:r>
              <a:rPr lang="pl-PL" dirty="0" err="1"/>
              <a:t>Code</a:t>
            </a:r>
            <a:r>
              <a:rPr lang="pl-PL" dirty="0"/>
              <a:t> (kod).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D, D: Kasuje aktualną komórkę.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Z: Cofa ostatnią zmianę (przywraca skasowaną komórkę).</a:t>
            </a:r>
          </a:p>
        </p:txBody>
      </p:sp>
    </p:spTree>
    <p:extLst>
      <p:ext uri="{BB962C8B-B14F-4D97-AF65-F5344CB8AC3E}">
        <p14:creationId xmlns:p14="http://schemas.microsoft.com/office/powerpoint/2010/main" val="158243576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D568AB03-6C8B-E263-6178-008903EF3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/>
              <a:t>Rozwiązanie.</a:t>
            </a:r>
            <a:endParaRPr lang="pl-PL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B6AE0D48-CB11-3823-9A93-7DE0B3303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419" y="1988840"/>
            <a:ext cx="7087214" cy="46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2178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D7F829-416F-66A9-0A02-3E0E93E64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>
                <a:solidFill>
                  <a:schemeClr val="bg2"/>
                </a:solidFill>
              </a:rPr>
              <a:t>Przydatne Funkcje i Skróty: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W </a:t>
            </a:r>
            <a:r>
              <a:rPr lang="pl-PL" dirty="0" err="1">
                <a:solidFill>
                  <a:schemeClr val="bg2"/>
                </a:solidFill>
              </a:rPr>
              <a:t>Matplotlib</a:t>
            </a:r>
            <a:r>
              <a:rPr lang="pl-PL" dirty="0">
                <a:solidFill>
                  <a:schemeClr val="bg2"/>
                </a:solidFill>
              </a:rPr>
              <a:t> i </a:t>
            </a:r>
            <a:r>
              <a:rPr lang="pl-PL" dirty="0" err="1">
                <a:solidFill>
                  <a:schemeClr val="bg2"/>
                </a:solidFill>
              </a:rPr>
              <a:t>Seaborn</a:t>
            </a:r>
            <a:r>
              <a:rPr lang="pl-PL" dirty="0">
                <a:solidFill>
                  <a:schemeClr val="bg2"/>
                </a:solidFill>
              </a:rPr>
              <a:t> istnieje wiele przydatnych funkcji i skrótów klawiszowych ułatwiających pracę. Na przykład: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plt.title</a:t>
            </a:r>
            <a:r>
              <a:rPr lang="pl-PL" dirty="0">
                <a:solidFill>
                  <a:schemeClr val="bg2"/>
                </a:solidFill>
              </a:rPr>
              <a:t>('Tytuł') - Dodanie tytułu do wykresu.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plt.xlabel</a:t>
            </a:r>
            <a:r>
              <a:rPr lang="pl-PL" dirty="0">
                <a:solidFill>
                  <a:schemeClr val="bg2"/>
                </a:solidFill>
              </a:rPr>
              <a:t>('Oś X') - Dodanie opisu osi X.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plt.ylabel</a:t>
            </a:r>
            <a:r>
              <a:rPr lang="pl-PL" dirty="0">
                <a:solidFill>
                  <a:schemeClr val="bg2"/>
                </a:solidFill>
              </a:rPr>
              <a:t>('Oś Y') - Dodanie opisu osi Y.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plt.legend</a:t>
            </a:r>
            <a:r>
              <a:rPr lang="pl-PL" dirty="0">
                <a:solidFill>
                  <a:schemeClr val="bg2"/>
                </a:solidFill>
              </a:rPr>
              <a:t>() - Dodanie legendy do wykresu.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plt.grid</a:t>
            </a:r>
            <a:r>
              <a:rPr lang="pl-PL" dirty="0">
                <a:solidFill>
                  <a:schemeClr val="bg2"/>
                </a:solidFill>
              </a:rPr>
              <a:t>(True) - Dodanie siatki.</a:t>
            </a:r>
          </a:p>
        </p:txBody>
      </p:sp>
    </p:spTree>
    <p:extLst>
      <p:ext uri="{BB962C8B-B14F-4D97-AF65-F5344CB8AC3E}">
        <p14:creationId xmlns:p14="http://schemas.microsoft.com/office/powerpoint/2010/main" val="345378584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D568AB03-6C8B-E263-6178-008903EF3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Przykład:</a:t>
            </a:r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79F75E3-B28A-AF7E-C50D-F1FF02B5AC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52"/>
          <a:stretch/>
        </p:blipFill>
        <p:spPr>
          <a:xfrm>
            <a:off x="3391551" y="1287724"/>
            <a:ext cx="5408898" cy="538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60922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D7F829-416F-66A9-0A02-3E0E93E64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Przykład 2.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19D3B73-72E9-8EF0-CA62-19ED79241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735" y="2438314"/>
            <a:ext cx="5654530" cy="1981372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423DCA0A-0E44-B71B-6321-0DB80CDD58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921"/>
          <a:stretch/>
        </p:blipFill>
        <p:spPr>
          <a:xfrm>
            <a:off x="1164006" y="2438314"/>
            <a:ext cx="9863987" cy="307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33932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D568AB03-6C8B-E263-6178-008903EF3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Rozwiązanie:</a:t>
            </a:r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E9A9E24-7979-B8F2-5F22-2EA69779C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517651"/>
            <a:ext cx="7597798" cy="493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7344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240093263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2ED51F9-63C9-132F-4B14-CBF1D142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Ankieta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45376A9E-F293-8F6C-2A50-FD7BE0D29899}"/>
              </a:ext>
            </a:extLst>
          </p:cNvPr>
          <p:cNvSpPr txBox="1"/>
          <p:nvPr/>
        </p:nvSpPr>
        <p:spPr>
          <a:xfrm>
            <a:off x="4439816" y="4005064"/>
            <a:ext cx="75820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Adres strony:</a:t>
            </a:r>
          </a:p>
          <a:p>
            <a:pPr marL="0" indent="0">
              <a:buNone/>
            </a:pPr>
            <a:endParaRPr lang="pl-PL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https://www.erp.comarch.pl/Szkolenia/Ankiety/survey/MDKZNM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A038928-6503-298B-8AA8-13004F646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6726168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30AF7DB-BDAF-D073-03E0-A775AB9ACC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Dziękujemy </a:t>
            </a:r>
            <a:br>
              <a:rPr lang="pl-PL" dirty="0"/>
            </a:br>
            <a:r>
              <a:rPr lang="pl-PL" dirty="0"/>
              <a:t>za udział w szkoleniu</a:t>
            </a:r>
          </a:p>
        </p:txBody>
      </p:sp>
      <p:sp>
        <p:nvSpPr>
          <p:cNvPr id="26" name="Podtytuł 25">
            <a:extLst>
              <a:ext uri="{FF2B5EF4-FFF2-40B4-BE49-F238E27FC236}">
                <a16:creationId xmlns:a16="http://schemas.microsoft.com/office/drawing/2014/main" id="{97F598B9-7B8D-C0D4-4BAC-140710D0B0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analizie danych.</a:t>
            </a:r>
          </a:p>
          <a:p>
            <a:r>
              <a:rPr lang="pl-PL" dirty="0"/>
              <a:t>Wstęp do Data Science</a:t>
            </a: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6F2BC958-14F9-5097-E352-C8AEEFB7AA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3BA3D4FE-9ED1-7054-F986-04A336C76C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8B80FA38-0C24-7EDE-476E-EB8EF1E679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8444" r="8444"/>
          <a:stretch/>
        </p:blipFill>
        <p:spPr/>
      </p:pic>
    </p:spTree>
    <p:extLst>
      <p:ext uri="{BB962C8B-B14F-4D97-AF65-F5344CB8AC3E}">
        <p14:creationId xmlns:p14="http://schemas.microsoft.com/office/powerpoint/2010/main" val="3551674014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028CB9-0828-5B1B-8F10-EFC09D82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Centrum Szkoleniowe Comarch</a:t>
            </a:r>
          </a:p>
        </p:txBody>
      </p:sp>
      <p:pic>
        <p:nvPicPr>
          <p:cNvPr id="12" name="Symbol zastępczy obrazu 11">
            <a:extLst>
              <a:ext uri="{FF2B5EF4-FFF2-40B4-BE49-F238E27FC236}">
                <a16:creationId xmlns:a16="http://schemas.microsoft.com/office/drawing/2014/main" id="{71A5B30A-3D87-AF33-1C07-7BCAE9A71B9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4724" r="4724"/>
          <a:stretch/>
        </p:blipFill>
        <p:spPr>
          <a:xfrm>
            <a:off x="8982258" y="1196753"/>
            <a:ext cx="3226594" cy="2376264"/>
          </a:xfrm>
        </p:spPr>
      </p:pic>
      <p:pic>
        <p:nvPicPr>
          <p:cNvPr id="14" name="Symbol zastępczy obrazu 13">
            <a:extLst>
              <a:ext uri="{FF2B5EF4-FFF2-40B4-BE49-F238E27FC236}">
                <a16:creationId xmlns:a16="http://schemas.microsoft.com/office/drawing/2014/main" id="{A0BD1248-14D8-FF53-8AF5-EF2F2C4E97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1328" b="11328"/>
          <a:stretch/>
        </p:blipFill>
        <p:spPr>
          <a:xfrm>
            <a:off x="5519738" y="3789040"/>
            <a:ext cx="4608512" cy="2376264"/>
          </a:xfr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B216F03-6F4C-91C8-43D3-06F0F77BA3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pl-PL" dirty="0"/>
              <a:t>ul. Prof. </a:t>
            </a:r>
            <a:r>
              <a:rPr lang="pl-PL" dirty="0" err="1"/>
              <a:t>M.Życzkowskiego</a:t>
            </a:r>
            <a:r>
              <a:rPr lang="pl-PL" dirty="0"/>
              <a:t> 33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687 78 11</a:t>
            </a:r>
          </a:p>
          <a:p>
            <a:r>
              <a:rPr lang="pl-PL" dirty="0"/>
              <a:t>E-Mail: </a:t>
            </a:r>
            <a:r>
              <a:rPr lang="pl-PL" dirty="0">
                <a:hlinkClick r:id="rId4"/>
              </a:rPr>
              <a:t>szkolenia@comarch.pl</a:t>
            </a:r>
            <a:r>
              <a:rPr lang="pl-PL" dirty="0"/>
              <a:t> </a:t>
            </a:r>
          </a:p>
          <a:p>
            <a:r>
              <a:rPr lang="pl-PL" dirty="0"/>
              <a:t>www.szkolenia.comarch.pl</a:t>
            </a:r>
          </a:p>
          <a:p>
            <a:endParaRPr lang="pl-PL" dirty="0"/>
          </a:p>
        </p:txBody>
      </p:sp>
      <p:pic>
        <p:nvPicPr>
          <p:cNvPr id="10" name="Symbol zastępczy obrazu 9">
            <a:extLst>
              <a:ext uri="{FF2B5EF4-FFF2-40B4-BE49-F238E27FC236}">
                <a16:creationId xmlns:a16="http://schemas.microsoft.com/office/drawing/2014/main" id="{58FDD7E4-3E1D-4809-B59D-7AA255C2A7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13076" b="13076"/>
          <a:stretch/>
        </p:blipFill>
        <p:spPr>
          <a:xfrm>
            <a:off x="5519738" y="0"/>
            <a:ext cx="3226594" cy="3573016"/>
          </a:xfrm>
        </p:spPr>
      </p:pic>
    </p:spTree>
    <p:extLst>
      <p:ext uri="{BB962C8B-B14F-4D97-AF65-F5344CB8AC3E}">
        <p14:creationId xmlns:p14="http://schemas.microsoft.com/office/powerpoint/2010/main" val="4015245440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6270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l-PL" dirty="0"/>
              <a:t>Kilka przydatnych skrótów klawiszowych w </a:t>
            </a:r>
            <a:r>
              <a:rPr lang="pl-PL" dirty="0" err="1"/>
              <a:t>Jupyter</a:t>
            </a:r>
            <a:r>
              <a:rPr lang="pl-PL" dirty="0"/>
              <a:t> Notebook, które mogą zwiększyć efektywność pracy: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Shift</a:t>
            </a:r>
            <a:r>
              <a:rPr lang="pl-PL" dirty="0"/>
              <a:t> + </a:t>
            </a:r>
            <a:r>
              <a:rPr lang="pl-PL" dirty="0" err="1"/>
              <a:t>Tab</a:t>
            </a:r>
            <a:r>
              <a:rPr lang="pl-PL" dirty="0"/>
              <a:t>: Pokazuje podpowiedzi dotyczące funkcji lub metody (po umieszczeniu kursora wewnątrz nawiasów).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S: Zapisuje notatnik.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+ 1-6: Zmienia poziom nagłówka w komórce </a:t>
            </a:r>
            <a:r>
              <a:rPr lang="pl-PL" dirty="0" err="1"/>
              <a:t>Markdown</a:t>
            </a:r>
            <a:r>
              <a:rPr lang="pl-PL" dirty="0"/>
              <a:t> (1- najwyższy, 6- najniższy).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H: Wyświetla listę wszystkich dostępnych skrótów klawiszowych.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</a:t>
            </a:r>
            <a:r>
              <a:rPr lang="pl-PL" dirty="0" err="1"/>
              <a:t>Shift</a:t>
            </a:r>
            <a:r>
              <a:rPr lang="pl-PL" dirty="0"/>
              <a:t> + P: Otwiera polecenie paska wyszukiwania, pozwalając na szybkie wyszukiwanie i uruchamianie poleceń.</a:t>
            </a:r>
          </a:p>
          <a:p>
            <a:pPr algn="just"/>
            <a:r>
              <a:rPr lang="pl-PL" dirty="0" err="1"/>
              <a:t>Shift</a:t>
            </a:r>
            <a:r>
              <a:rPr lang="pl-PL" dirty="0"/>
              <a:t> + M: Łączy zaznaczone komórki w jedną.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Z: Cofa ostatnią zmianę.</a:t>
            </a:r>
          </a:p>
        </p:txBody>
      </p:sp>
    </p:spTree>
    <p:extLst>
      <p:ext uri="{BB962C8B-B14F-4D97-AF65-F5344CB8AC3E}">
        <p14:creationId xmlns:p14="http://schemas.microsoft.com/office/powerpoint/2010/main" val="1803817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Te skróty klawiszowe mogą być bardzo przydatne podczas korzystania z </a:t>
            </a:r>
            <a:r>
              <a:rPr lang="pl-PL" dirty="0" err="1"/>
              <a:t>Jupyter</a:t>
            </a:r>
            <a:r>
              <a:rPr lang="pl-PL" dirty="0"/>
              <a:t> Notebook, przyspieszając pisanie kodu i nawigację w notatniku.</a:t>
            </a:r>
            <a:endParaRPr lang="pl-PL" i="0" dirty="0">
              <a:solidFill>
                <a:srgbClr val="D1D5DB"/>
              </a:solidFill>
              <a:effectLst/>
              <a:latin typeface="Söhne"/>
            </a:endParaRPr>
          </a:p>
        </p:txBody>
      </p:sp>
      <p:pic>
        <p:nvPicPr>
          <p:cNvPr id="3" name="Grafika 2" descr="Miernik">
            <a:extLst>
              <a:ext uri="{FF2B5EF4-FFF2-40B4-BE49-F238E27FC236}">
                <a16:creationId xmlns:a16="http://schemas.microsoft.com/office/drawing/2014/main" id="{75BEFFB2-A0F6-DDD3-8465-D5898F63F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95292" y="2971800"/>
            <a:ext cx="2401416" cy="240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dirty="0"/>
              <a:t>Średnia arytmetyczna (</a:t>
            </a:r>
            <a:r>
              <a:rPr lang="pl-PL" dirty="0" err="1"/>
              <a:t>Mean</a:t>
            </a:r>
            <a:r>
              <a:rPr lang="pl-PL" dirty="0"/>
              <a:t>):</a:t>
            </a:r>
          </a:p>
          <a:p>
            <a:pPr marL="0" indent="0" algn="just">
              <a:buNone/>
            </a:pPr>
            <a:r>
              <a:rPr lang="pl-PL" dirty="0"/>
              <a:t>Średnia arytmetyczna to suma wszystkich liczb podzielona przez ich ilość.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Mediana (</a:t>
            </a:r>
            <a:r>
              <a:rPr lang="pl-PL" dirty="0" err="1"/>
              <a:t>Mode</a:t>
            </a:r>
            <a:r>
              <a:rPr lang="pl-PL" dirty="0"/>
              <a:t>):</a:t>
            </a:r>
          </a:p>
          <a:p>
            <a:pPr marL="0" indent="0" algn="just">
              <a:buNone/>
            </a:pPr>
            <a:r>
              <a:rPr lang="pl-PL" dirty="0"/>
              <a:t>Mediana to środkowa wartość w uporządkowanym zbiorze danych.</a:t>
            </a:r>
          </a:p>
          <a:p>
            <a:pPr lvl="1" algn="just"/>
            <a:r>
              <a:rPr lang="pl-PL" dirty="0"/>
              <a:t>W przypadku nieparzystej liczby elementów, mediana to wartość środkowa.</a:t>
            </a:r>
          </a:p>
          <a:p>
            <a:pPr lvl="1" algn="just"/>
            <a:r>
              <a:rPr lang="pl-PL" dirty="0"/>
              <a:t>W przypadku parzystej liczby elementów, mediana to średnia arytmetyczna dwóch wartości środkowych.</a:t>
            </a:r>
          </a:p>
        </p:txBody>
      </p:sp>
    </p:spTree>
    <p:extLst>
      <p:ext uri="{BB962C8B-B14F-4D97-AF65-F5344CB8AC3E}">
        <p14:creationId xmlns:p14="http://schemas.microsoft.com/office/powerpoint/2010/main" val="3514138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Dominanta:</a:t>
            </a:r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Dominanta to najczęściej występująca wartość w zbiorze danych.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Rozstęp:</a:t>
            </a:r>
          </a:p>
          <a:p>
            <a:pPr marL="457200" lvl="2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Rozstęp to różnica między największą a najmniejszą wartością w zbiorze danych.</a:t>
            </a:r>
          </a:p>
        </p:txBody>
      </p:sp>
    </p:spTree>
    <p:extLst>
      <p:ext uri="{BB962C8B-B14F-4D97-AF65-F5344CB8AC3E}">
        <p14:creationId xmlns:p14="http://schemas.microsoft.com/office/powerpoint/2010/main" val="1668013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Odchylenie standardowe:</a:t>
            </a:r>
          </a:p>
          <a:p>
            <a:pPr marL="457200" lvl="1" indent="0" algn="just">
              <a:buNone/>
            </a:pPr>
            <a:r>
              <a:rPr lang="pl-PL" dirty="0"/>
              <a:t>Odchylenie standardowe mierzy, jak bardzo dane różnią się od średniej arytmetycznej.</a:t>
            </a:r>
          </a:p>
          <a:p>
            <a:pPr marL="457200" lvl="1" indent="0" algn="just">
              <a:buNone/>
            </a:pPr>
            <a:r>
              <a:rPr lang="pl-PL" dirty="0"/>
              <a:t>Im większe odchylenie standardowe, tym większa zmienność danych</a:t>
            </a:r>
          </a:p>
        </p:txBody>
      </p:sp>
    </p:spTree>
    <p:extLst>
      <p:ext uri="{BB962C8B-B14F-4D97-AF65-F5344CB8AC3E}">
        <p14:creationId xmlns:p14="http://schemas.microsoft.com/office/powerpoint/2010/main" val="1430426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dirty="0" err="1"/>
              <a:t>Kwartyle</a:t>
            </a:r>
            <a:r>
              <a:rPr lang="pl-PL" dirty="0"/>
              <a:t>:</a:t>
            </a:r>
          </a:p>
          <a:p>
            <a:pPr marL="457200" lvl="1" indent="0" algn="ctr">
              <a:buNone/>
            </a:pPr>
            <a:r>
              <a:rPr lang="pl-PL" dirty="0" err="1">
                <a:solidFill>
                  <a:schemeClr val="bg2"/>
                </a:solidFill>
              </a:rPr>
              <a:t>Kwartyle</a:t>
            </a:r>
            <a:r>
              <a:rPr lang="pl-PL" dirty="0">
                <a:solidFill>
                  <a:schemeClr val="bg2"/>
                </a:solidFill>
              </a:rPr>
              <a:t> dzielą uporządkowany zbiór danych na cztery równe części: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Q1 (pierwszy </a:t>
            </a:r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) to mediana pierwszej połowy danych.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Q2 (drugi </a:t>
            </a:r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) to mediana całego zbioru danych.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Q3 (trzeci </a:t>
            </a:r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) to mediana drugiej połowy danych.</a:t>
            </a:r>
          </a:p>
          <a:p>
            <a:pPr algn="just"/>
            <a:endParaRPr lang="pl-PL" dirty="0"/>
          </a:p>
          <a:p>
            <a:pPr marL="0" indent="0" algn="ctr">
              <a:buNone/>
            </a:pPr>
            <a:r>
              <a:rPr lang="pl-PL" dirty="0"/>
              <a:t>Wartości odstające (</a:t>
            </a:r>
            <a:r>
              <a:rPr lang="pl-PL" dirty="0" err="1"/>
              <a:t>Outliers</a:t>
            </a:r>
            <a:r>
              <a:rPr lang="pl-PL" dirty="0"/>
              <a:t>):</a:t>
            </a: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Wartości odstające to wartości, które znacznie odbiegają od reszty danych w zbiorze.</a:t>
            </a:r>
            <a:endParaRPr lang="pl-PL" i="0" dirty="0">
              <a:solidFill>
                <a:srgbClr val="D1D5DB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098909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lvl="1" algn="just"/>
            <a:r>
              <a:rPr lang="pl-PL" dirty="0"/>
              <a:t>Rozważmy zestaw danych dotyczący wieku osób w grupie:</a:t>
            </a:r>
          </a:p>
          <a:p>
            <a:pPr marL="914400" lvl="2" indent="0" algn="just">
              <a:buNone/>
            </a:pPr>
            <a:r>
              <a:rPr lang="pl-PL" dirty="0"/>
              <a:t>{21, 22, 23, 24, 24, 25, 26, 26, 27, 27, 28, 30, 30, 30, 31}</a:t>
            </a:r>
          </a:p>
          <a:p>
            <a:pPr lvl="1" algn="just"/>
            <a:r>
              <a:rPr lang="pl-PL" dirty="0"/>
              <a:t>Średnia arytmetyczna: 26,27</a:t>
            </a:r>
          </a:p>
          <a:p>
            <a:pPr lvl="1" algn="just"/>
            <a:r>
              <a:rPr lang="pl-PL" dirty="0"/>
              <a:t>Mediana: 26 (wartość środkowa)</a:t>
            </a:r>
          </a:p>
          <a:p>
            <a:pPr lvl="1" algn="just"/>
            <a:r>
              <a:rPr lang="pl-PL" dirty="0"/>
              <a:t>Dominanta: 30 (najczęściej występująca wartość)</a:t>
            </a:r>
          </a:p>
          <a:p>
            <a:pPr lvl="1" algn="just"/>
            <a:r>
              <a:rPr lang="pl-PL" dirty="0"/>
              <a:t>Odchylenie standardowe: 3,13</a:t>
            </a:r>
          </a:p>
          <a:p>
            <a:pPr lvl="1" algn="just"/>
            <a:r>
              <a:rPr lang="pl-PL" dirty="0"/>
              <a:t>Rozstęp: 31 – 21 = 10</a:t>
            </a:r>
          </a:p>
          <a:p>
            <a:pPr lvl="1" algn="just"/>
            <a:r>
              <a:rPr lang="pl-PL" dirty="0" err="1"/>
              <a:t>Kwartyle</a:t>
            </a:r>
            <a:r>
              <a:rPr lang="pl-PL" dirty="0"/>
              <a:t>: Q1 = 24, Q2 = 26, Q3 = 30</a:t>
            </a:r>
          </a:p>
        </p:txBody>
      </p:sp>
    </p:spTree>
    <p:extLst>
      <p:ext uri="{BB962C8B-B14F-4D97-AF65-F5344CB8AC3E}">
        <p14:creationId xmlns:p14="http://schemas.microsoft.com/office/powerpoint/2010/main" val="423085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 Średnia arytmetyczna, Mediana, Dominanta</a:t>
            </a:r>
          </a:p>
          <a:p>
            <a:pPr algn="just"/>
            <a:endParaRPr lang="pl-PL" dirty="0"/>
          </a:p>
          <a:p>
            <a:pPr marL="914400" lvl="3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Mając dany zbiór danych dotyczący wieku osób, obliczamy średnią arytmetyczną, medianę i dominantę.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EB94803-C42A-37E5-7D96-2A5828E4BE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248"/>
          <a:stretch/>
        </p:blipFill>
        <p:spPr>
          <a:xfrm>
            <a:off x="2632761" y="4005064"/>
            <a:ext cx="6926477" cy="92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23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8F9A6-EFE6-48DD-9C45-A8834F7F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Wskazówki odnośnie fontu w prezentacji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7FE32AA-834D-3A49-B116-F396B0A07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l-PL" sz="1800" dirty="0"/>
              <a:t>Niezbędne </a:t>
            </a:r>
            <a:r>
              <a:rPr lang="pl-PL" sz="1800" dirty="0" err="1"/>
              <a:t>fonty</a:t>
            </a:r>
            <a:r>
              <a:rPr lang="pl-PL" sz="1800" dirty="0"/>
              <a:t>: Podstawowy – Roboto, Dodatkowy – Roboto Slab</a:t>
            </a:r>
          </a:p>
          <a:p>
            <a:r>
              <a:rPr lang="pl-PL" sz="1800" dirty="0"/>
              <a:t>Rozmiar tytułów: </a:t>
            </a:r>
            <a:r>
              <a:rPr lang="pl-PL" sz="1800" b="1" dirty="0"/>
              <a:t>36 </a:t>
            </a:r>
            <a:r>
              <a:rPr lang="pl-PL" sz="1800" b="1" dirty="0" err="1"/>
              <a:t>pt</a:t>
            </a:r>
            <a:endParaRPr lang="pl-PL" sz="1800" b="1" dirty="0"/>
          </a:p>
          <a:p>
            <a:r>
              <a:rPr lang="pl-PL" sz="1800" dirty="0"/>
              <a:t>Zalecany rozmiar dla wszystkich innych tekstów: </a:t>
            </a:r>
            <a:r>
              <a:rPr lang="pl-PL" sz="1800" b="1" dirty="0"/>
              <a:t>24 </a:t>
            </a:r>
            <a:r>
              <a:rPr lang="pl-PL" sz="1800" b="1" dirty="0" err="1"/>
              <a:t>pt</a:t>
            </a:r>
            <a:r>
              <a:rPr lang="pl-PL" sz="1800" b="1" dirty="0"/>
              <a:t> </a:t>
            </a:r>
            <a:r>
              <a:rPr lang="pl-PL" sz="1800" dirty="0"/>
              <a:t>(minimalny rozmiar akapitów: </a:t>
            </a:r>
            <a:r>
              <a:rPr lang="pl-PL" sz="1800" b="1" dirty="0"/>
              <a:t>16 </a:t>
            </a:r>
            <a:r>
              <a:rPr lang="pl-PL" sz="1800" b="1" dirty="0" err="1"/>
              <a:t>pt</a:t>
            </a:r>
            <a:r>
              <a:rPr lang="pl-PL" sz="1800" dirty="0"/>
              <a:t>)</a:t>
            </a:r>
          </a:p>
          <a:p>
            <a:r>
              <a:rPr lang="pl-PL" sz="1800" dirty="0"/>
              <a:t>Staraj się używać na każdym slajdzie jak najkrótszego tekstu</a:t>
            </a:r>
          </a:p>
          <a:p>
            <a:r>
              <a:rPr lang="pl-PL" sz="1800" dirty="0"/>
              <a:t>Zalecane ustawienie dla interlinii: 120% (1,2 linia)</a:t>
            </a:r>
          </a:p>
        </p:txBody>
      </p:sp>
      <p:sp>
        <p:nvSpPr>
          <p:cNvPr id="11" name="Prostokąt: zaokrąglone rogi 16">
            <a:hlinkClick r:id="rId2"/>
            <a:extLst>
              <a:ext uri="{FF2B5EF4-FFF2-40B4-BE49-F238E27FC236}">
                <a16:creationId xmlns:a16="http://schemas.microsoft.com/office/drawing/2014/main" id="{D6415DB6-1632-9E4E-9F50-551C85F45E4C}"/>
              </a:ext>
            </a:extLst>
          </p:cNvPr>
          <p:cNvSpPr/>
          <p:nvPr/>
        </p:nvSpPr>
        <p:spPr>
          <a:xfrm>
            <a:off x="676314" y="5351180"/>
            <a:ext cx="1843088" cy="50405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Pobierz</a:t>
            </a:r>
          </a:p>
        </p:txBody>
      </p:sp>
      <p:sp>
        <p:nvSpPr>
          <p:cNvPr id="12" name="Prostokąt: zaokrąglone rogi 17">
            <a:hlinkClick r:id="rId3"/>
            <a:extLst>
              <a:ext uri="{FF2B5EF4-FFF2-40B4-BE49-F238E27FC236}">
                <a16:creationId xmlns:a16="http://schemas.microsoft.com/office/drawing/2014/main" id="{458AA69E-11BA-0B4F-AB7B-39B00A911DAE}"/>
              </a:ext>
            </a:extLst>
          </p:cNvPr>
          <p:cNvSpPr/>
          <p:nvPr/>
        </p:nvSpPr>
        <p:spPr>
          <a:xfrm>
            <a:off x="6902450" y="5346754"/>
            <a:ext cx="1843088" cy="50405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Pobierz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4108D6C3-133C-5E42-83E6-44357DA9527E}"/>
              </a:ext>
            </a:extLst>
          </p:cNvPr>
          <p:cNvSpPr txBox="1"/>
          <p:nvPr/>
        </p:nvSpPr>
        <p:spPr>
          <a:xfrm>
            <a:off x="676314" y="4821522"/>
            <a:ext cx="3180249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Podstawowy - Roboto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0E78AEE0-8F0A-9A49-BCA2-A93E1FFD36C4}"/>
              </a:ext>
            </a:extLst>
          </p:cNvPr>
          <p:cNvSpPr txBox="1"/>
          <p:nvPr/>
        </p:nvSpPr>
        <p:spPr>
          <a:xfrm>
            <a:off x="6887888" y="4821522"/>
            <a:ext cx="3930925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Dodatkowy – Roboto Slab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E841878F-1885-8D40-917A-BE95D1507934}"/>
              </a:ext>
            </a:extLst>
          </p:cNvPr>
          <p:cNvSpPr txBox="1"/>
          <p:nvPr/>
        </p:nvSpPr>
        <p:spPr>
          <a:xfrm>
            <a:off x="681039" y="3717032"/>
            <a:ext cx="4608512" cy="130171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0" normalizeH="0" baseline="0" noProof="0" dirty="0">
                <a:ln>
                  <a:noFill/>
                </a:ln>
                <a:solidFill>
                  <a:srgbClr val="152A93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Aa</a:t>
            </a: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DA81DA09-C656-BD4A-9CA8-D491FC77F597}"/>
              </a:ext>
            </a:extLst>
          </p:cNvPr>
          <p:cNvSpPr txBox="1"/>
          <p:nvPr/>
        </p:nvSpPr>
        <p:spPr>
          <a:xfrm>
            <a:off x="6842339" y="3717032"/>
            <a:ext cx="4608512" cy="130171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0" normalizeH="0" baseline="0" noProof="0" dirty="0">
                <a:ln>
                  <a:noFill/>
                </a:ln>
                <a:solidFill>
                  <a:srgbClr val="152A93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Aa</a:t>
            </a:r>
          </a:p>
        </p:txBody>
      </p:sp>
    </p:spTree>
    <p:extLst>
      <p:ext uri="{BB962C8B-B14F-4D97-AF65-F5344CB8AC3E}">
        <p14:creationId xmlns:p14="http://schemas.microsoft.com/office/powerpoint/2010/main" val="3338808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Kod: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Wynik (</a:t>
            </a:r>
            <a:r>
              <a:rPr lang="pl-PL" dirty="0" err="1"/>
              <a:t>output</a:t>
            </a:r>
            <a:r>
              <a:rPr lang="pl-PL" dirty="0"/>
              <a:t>):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58B808E-C09C-B640-81A5-D08AE8CDCD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050"/>
          <a:stretch/>
        </p:blipFill>
        <p:spPr>
          <a:xfrm>
            <a:off x="3359696" y="1967875"/>
            <a:ext cx="4701779" cy="1821165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823C1690-5056-2609-2237-44C577FE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762"/>
          <a:stretch/>
        </p:blipFill>
        <p:spPr>
          <a:xfrm>
            <a:off x="3817117" y="4023527"/>
            <a:ext cx="3786935" cy="234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27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 Odchylenie Standardowe</a:t>
            </a:r>
          </a:p>
          <a:p>
            <a:pPr algn="just"/>
            <a:endParaRPr lang="pl-PL" dirty="0"/>
          </a:p>
          <a:p>
            <a:pPr marL="914400" lvl="3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Obliczamy odchylenie standardowe dla zbioru danych dotyczącego wieku osób.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EB94803-C42A-37E5-7D96-2A5828E4BE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25"/>
          <a:stretch/>
        </p:blipFill>
        <p:spPr>
          <a:xfrm>
            <a:off x="2596757" y="4077072"/>
            <a:ext cx="6998485" cy="92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76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D53F8C3-D1CE-1FE9-17CC-697A7A82A9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70"/>
          <a:stretch/>
        </p:blipFill>
        <p:spPr>
          <a:xfrm>
            <a:off x="3236015" y="2708920"/>
            <a:ext cx="5719969" cy="215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99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 Rozstęp, </a:t>
            </a:r>
            <a:r>
              <a:rPr lang="pl-PL" dirty="0" err="1"/>
              <a:t>Kwartyle</a:t>
            </a:r>
            <a:endParaRPr lang="pl-PL" dirty="0"/>
          </a:p>
          <a:p>
            <a:pPr marL="914400" lvl="3" indent="0" algn="just">
              <a:buNone/>
            </a:pPr>
            <a:endParaRPr lang="pl-PL" dirty="0"/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Obliczamy rozstęp oraz </a:t>
            </a:r>
            <a:r>
              <a:rPr lang="pl-PL" dirty="0" err="1">
                <a:solidFill>
                  <a:schemeClr val="bg2"/>
                </a:solidFill>
              </a:rPr>
              <a:t>kwartyle</a:t>
            </a:r>
            <a:r>
              <a:rPr lang="pl-PL" dirty="0">
                <a:solidFill>
                  <a:schemeClr val="bg2"/>
                </a:solidFill>
              </a:rPr>
              <a:t> dla zbioru danych dotyczącego wieku osób.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EB94803-C42A-37E5-7D96-2A5828E4BE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964"/>
          <a:stretch/>
        </p:blipFill>
        <p:spPr>
          <a:xfrm>
            <a:off x="1661527" y="4172471"/>
            <a:ext cx="8868946" cy="118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68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 algn="just">
              <a:buNone/>
            </a:pPr>
            <a:r>
              <a:rPr lang="pl-PL" sz="6000" dirty="0"/>
              <a:t>Przykład</a:t>
            </a:r>
            <a:r>
              <a:rPr lang="pl-PL" sz="5000" dirty="0"/>
              <a:t>: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4000" dirty="0"/>
              <a:t>Te ćwiczenia pomogą w zrozumieniu, jak używać funkcji statystycznych w </a:t>
            </a:r>
            <a:r>
              <a:rPr lang="pl-PL" sz="4000" dirty="0" err="1"/>
              <a:t>Pythonie</a:t>
            </a:r>
            <a:r>
              <a:rPr lang="pl-PL" sz="4000" dirty="0"/>
              <a:t> do analizy danych.</a:t>
            </a:r>
            <a:endParaRPr lang="pl-PL" sz="4000" i="0" dirty="0">
              <a:solidFill>
                <a:srgbClr val="D1D5DB"/>
              </a:solidFill>
              <a:effectLst/>
              <a:latin typeface="Söhne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A8222D9-9E58-3694-D05A-25B20361AA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68"/>
          <a:stretch/>
        </p:blipFill>
        <p:spPr>
          <a:xfrm>
            <a:off x="4134533" y="2103463"/>
            <a:ext cx="3922933" cy="327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038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Wyjaśnienie poprzedniego przykładu:</a:t>
            </a:r>
          </a:p>
          <a:p>
            <a:pPr algn="just"/>
            <a:endParaRPr lang="pl-PL" dirty="0"/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Rozstęp to różnica między największą a najmniejszą wartością w zbiorze danych.</a:t>
            </a: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W tym przypadku rozstęp będzie równy 31 - 21 = 10.</a:t>
            </a:r>
          </a:p>
        </p:txBody>
      </p:sp>
    </p:spTree>
    <p:extLst>
      <p:ext uri="{BB962C8B-B14F-4D97-AF65-F5344CB8AC3E}">
        <p14:creationId xmlns:p14="http://schemas.microsoft.com/office/powerpoint/2010/main" val="2312177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 err="1"/>
              <a:t>Kwartyle</a:t>
            </a:r>
            <a:r>
              <a:rPr lang="pl-PL" dirty="0"/>
              <a:t>:</a:t>
            </a:r>
          </a:p>
          <a:p>
            <a:pPr algn="just"/>
            <a:r>
              <a:rPr lang="pl-PL" dirty="0" err="1"/>
              <a:t>Kwartyle</a:t>
            </a:r>
            <a:r>
              <a:rPr lang="pl-PL" dirty="0"/>
              <a:t> dzielą uporządkowany zbiór danych na cztery równe części.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quantiles</a:t>
            </a:r>
            <a:r>
              <a:rPr lang="pl-PL" dirty="0"/>
              <a:t> z modułu </a:t>
            </a:r>
            <a:r>
              <a:rPr lang="pl-PL" dirty="0" err="1"/>
              <a:t>statistics</a:t>
            </a:r>
            <a:r>
              <a:rPr lang="pl-PL" dirty="0"/>
              <a:t> pozwala na obliczenie </a:t>
            </a:r>
            <a:r>
              <a:rPr lang="pl-PL" dirty="0" err="1"/>
              <a:t>kwartyli</a:t>
            </a:r>
            <a:r>
              <a:rPr lang="pl-PL" dirty="0"/>
              <a:t>.</a:t>
            </a:r>
          </a:p>
          <a:p>
            <a:pPr algn="just"/>
            <a:r>
              <a:rPr lang="pl-PL" dirty="0"/>
              <a:t>Parametr n=4 oznacza, że dzielimy zbiór na 4 równoliczne części.</a:t>
            </a:r>
          </a:p>
          <a:p>
            <a:pPr algn="just"/>
            <a:r>
              <a:rPr lang="pl-PL" dirty="0"/>
              <a:t>Wartości q1, q2, i q3 oznaczają odpowiednio pierwszy, drugi (mediana) i trzeci </a:t>
            </a:r>
            <a:r>
              <a:rPr lang="pl-PL" dirty="0" err="1"/>
              <a:t>kwartyl</a:t>
            </a:r>
            <a:r>
              <a:rPr lang="pl-PL" dirty="0"/>
              <a:t>.</a:t>
            </a:r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algn="just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F188EFD-53B7-6F38-D9F5-A7E496DA44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91"/>
          <a:stretch/>
        </p:blipFill>
        <p:spPr>
          <a:xfrm>
            <a:off x="2229359" y="4833156"/>
            <a:ext cx="7733281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61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W przypadku naszego zbioru danych: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q1 = 24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q2 = 26 (mediana)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q3 = 30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Metoda </a:t>
            </a:r>
            <a:r>
              <a:rPr lang="pl-PL" dirty="0" err="1"/>
              <a:t>quantiles</a:t>
            </a:r>
            <a:r>
              <a:rPr lang="pl-PL" dirty="0"/>
              <a:t> jest używana do obliczania </a:t>
            </a:r>
            <a:r>
              <a:rPr lang="pl-PL" dirty="0" err="1"/>
              <a:t>kwantyli</a:t>
            </a:r>
            <a:r>
              <a:rPr lang="pl-PL" dirty="0"/>
              <a:t> dla danego zbioru danych. </a:t>
            </a:r>
            <a:r>
              <a:rPr lang="pl-PL" dirty="0" err="1"/>
              <a:t>Kwartyle</a:t>
            </a:r>
            <a:r>
              <a:rPr lang="pl-PL" dirty="0"/>
              <a:t> są to specjalne przypadki </a:t>
            </a:r>
            <a:r>
              <a:rPr lang="pl-PL" dirty="0" err="1"/>
              <a:t>kwantyli</a:t>
            </a:r>
            <a:r>
              <a:rPr lang="pl-PL" dirty="0"/>
              <a:t>, gdzie dzielimy zbiór na 4 równe części. Funkcja ta pozwala na elastyczne dostosowywanie liczby równolicznych przedziałów (</a:t>
            </a:r>
            <a:r>
              <a:rPr lang="pl-PL" dirty="0" err="1"/>
              <a:t>kwantyli</a:t>
            </a:r>
            <a:r>
              <a:rPr lang="pl-PL" dirty="0"/>
              <a:t>).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7878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 nawiasie kwadratowym umieszczana jest liczba, która określa na ile równych części chcemy podzielić zbiór danych. W przypadku metody </a:t>
            </a:r>
            <a:r>
              <a:rPr lang="pl-PL" dirty="0" err="1"/>
              <a:t>quantiles</a:t>
            </a:r>
            <a:r>
              <a:rPr lang="pl-PL" dirty="0"/>
              <a:t> z modułu </a:t>
            </a:r>
            <a:r>
              <a:rPr lang="pl-PL" dirty="0" err="1"/>
              <a:t>statistics</a:t>
            </a:r>
            <a:r>
              <a:rPr lang="pl-PL" dirty="0"/>
              <a:t>, ta liczba oznacza ilość punktów podziału, czyli ilość części, na jakie chcemy podzielić zbiór. 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F188EFD-53B7-6F38-D9F5-A7E496DA44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65"/>
          <a:stretch/>
        </p:blipFill>
        <p:spPr>
          <a:xfrm>
            <a:off x="1470433" y="3645024"/>
            <a:ext cx="9251134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51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 naszym przykładzie, ustawiając n=4, określamy, że chcemy podzielić zbiór na 4 równoliczne części, co odpowiada </a:t>
            </a:r>
            <a:r>
              <a:rPr lang="pl-PL" dirty="0" err="1"/>
              <a:t>kwartylom</a:t>
            </a:r>
            <a:r>
              <a:rPr lang="pl-PL" dirty="0"/>
              <a:t>. W praktyce, ustawiając `n=100`, moglibyśmy podzielić zbiór na </a:t>
            </a:r>
            <a:r>
              <a:rPr lang="pl-PL" dirty="0" err="1"/>
              <a:t>percentyle</a:t>
            </a:r>
            <a:r>
              <a:rPr lang="pl-PL" dirty="0"/>
              <a:t>, czyli 100 równolicznych części.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0726319-E8E1-C2EC-391C-AD462141CE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65"/>
          <a:stretch/>
        </p:blipFill>
        <p:spPr>
          <a:xfrm>
            <a:off x="1470433" y="3501008"/>
            <a:ext cx="9251134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8F9A6-EFE6-48DD-9C45-A8834F7F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Kolorystyka</a:t>
            </a:r>
          </a:p>
        </p:txBody>
      </p:sp>
      <p:grpSp>
        <p:nvGrpSpPr>
          <p:cNvPr id="4" name="Grupa 3">
            <a:extLst>
              <a:ext uri="{FF2B5EF4-FFF2-40B4-BE49-F238E27FC236}">
                <a16:creationId xmlns:a16="http://schemas.microsoft.com/office/drawing/2014/main" id="{8739E034-637D-1E4B-8067-47208EC37AEE}"/>
              </a:ext>
            </a:extLst>
          </p:cNvPr>
          <p:cNvGrpSpPr/>
          <p:nvPr/>
        </p:nvGrpSpPr>
        <p:grpSpPr>
          <a:xfrm>
            <a:off x="681039" y="2348880"/>
            <a:ext cx="1843086" cy="1843086"/>
            <a:chOff x="681039" y="1916832"/>
            <a:chExt cx="1843086" cy="1843086"/>
          </a:xfrm>
        </p:grpSpPr>
        <p:sp>
          <p:nvSpPr>
            <p:cNvPr id="5" name="Zaokrąglony prostokąt 4">
              <a:extLst>
                <a:ext uri="{FF2B5EF4-FFF2-40B4-BE49-F238E27FC236}">
                  <a16:creationId xmlns:a16="http://schemas.microsoft.com/office/drawing/2014/main" id="{98BF96D7-EA1C-4E41-AEAB-01EDD5E274C2}"/>
                </a:ext>
              </a:extLst>
            </p:cNvPr>
            <p:cNvSpPr/>
            <p:nvPr/>
          </p:nvSpPr>
          <p:spPr>
            <a:xfrm>
              <a:off x="681039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6" name="pole tekstowe 5">
              <a:extLst>
                <a:ext uri="{FF2B5EF4-FFF2-40B4-BE49-F238E27FC236}">
                  <a16:creationId xmlns:a16="http://schemas.microsoft.com/office/drawing/2014/main" id="{EA3A7D8F-6001-7243-BA38-E3166D97EC40}"/>
                </a:ext>
              </a:extLst>
            </p:cNvPr>
            <p:cNvSpPr txBox="1"/>
            <p:nvPr/>
          </p:nvSpPr>
          <p:spPr>
            <a:xfrm>
              <a:off x="823619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White</a:t>
              </a:r>
            </a:p>
          </p:txBody>
        </p:sp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CD0BD72C-E5DA-5A47-B7B5-7E386FECBA97}"/>
                </a:ext>
              </a:extLst>
            </p:cNvPr>
            <p:cNvSpPr txBox="1"/>
            <p:nvPr/>
          </p:nvSpPr>
          <p:spPr>
            <a:xfrm>
              <a:off x="983432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#FFFFFF</a:t>
              </a:r>
            </a:p>
          </p:txBody>
        </p:sp>
      </p:grpSp>
      <p:grpSp>
        <p:nvGrpSpPr>
          <p:cNvPr id="8" name="Grupa 7">
            <a:extLst>
              <a:ext uri="{FF2B5EF4-FFF2-40B4-BE49-F238E27FC236}">
                <a16:creationId xmlns:a16="http://schemas.microsoft.com/office/drawing/2014/main" id="{EA2F52E3-FD8E-5442-928D-0499D3FA48CE}"/>
              </a:ext>
            </a:extLst>
          </p:cNvPr>
          <p:cNvGrpSpPr/>
          <p:nvPr/>
        </p:nvGrpSpPr>
        <p:grpSpPr>
          <a:xfrm>
            <a:off x="2755902" y="2348880"/>
            <a:ext cx="1843086" cy="1843086"/>
            <a:chOff x="2755902" y="1916832"/>
            <a:chExt cx="1843086" cy="1843086"/>
          </a:xfrm>
        </p:grpSpPr>
        <p:sp>
          <p:nvSpPr>
            <p:cNvPr id="10" name="Zaokrąglony prostokąt 28">
              <a:extLst>
                <a:ext uri="{FF2B5EF4-FFF2-40B4-BE49-F238E27FC236}">
                  <a16:creationId xmlns:a16="http://schemas.microsoft.com/office/drawing/2014/main" id="{94B6887C-B33D-7E4A-8C54-171EDE38DB56}"/>
                </a:ext>
              </a:extLst>
            </p:cNvPr>
            <p:cNvSpPr/>
            <p:nvPr/>
          </p:nvSpPr>
          <p:spPr>
            <a:xfrm>
              <a:off x="2755902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" name="pole tekstowe 10">
              <a:extLst>
                <a:ext uri="{FF2B5EF4-FFF2-40B4-BE49-F238E27FC236}">
                  <a16:creationId xmlns:a16="http://schemas.microsoft.com/office/drawing/2014/main" id="{BD3EBB8F-EA94-3348-BB47-8089BA178346}"/>
                </a:ext>
              </a:extLst>
            </p:cNvPr>
            <p:cNvSpPr txBox="1"/>
            <p:nvPr/>
          </p:nvSpPr>
          <p:spPr>
            <a:xfrm>
              <a:off x="2898482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Black</a:t>
              </a:r>
            </a:p>
          </p:txBody>
        </p:sp>
        <p:sp>
          <p:nvSpPr>
            <p:cNvPr id="12" name="pole tekstowe 11">
              <a:extLst>
                <a:ext uri="{FF2B5EF4-FFF2-40B4-BE49-F238E27FC236}">
                  <a16:creationId xmlns:a16="http://schemas.microsoft.com/office/drawing/2014/main" id="{4EF13745-5D30-924F-AE2D-3CD3D90E7455}"/>
                </a:ext>
              </a:extLst>
            </p:cNvPr>
            <p:cNvSpPr txBox="1"/>
            <p:nvPr/>
          </p:nvSpPr>
          <p:spPr>
            <a:xfrm>
              <a:off x="3058295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#000000</a:t>
              </a:r>
            </a:p>
          </p:txBody>
        </p:sp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61FAEB1C-DCD8-704D-AE1A-211578B848FE}"/>
              </a:ext>
            </a:extLst>
          </p:cNvPr>
          <p:cNvGrpSpPr/>
          <p:nvPr/>
        </p:nvGrpSpPr>
        <p:grpSpPr>
          <a:xfrm>
            <a:off x="4830765" y="2348880"/>
            <a:ext cx="1843086" cy="1843086"/>
            <a:chOff x="4830765" y="1916832"/>
            <a:chExt cx="1843086" cy="1843086"/>
          </a:xfrm>
        </p:grpSpPr>
        <p:sp>
          <p:nvSpPr>
            <p:cNvPr id="14" name="Zaokrąglony prostokąt 31">
              <a:extLst>
                <a:ext uri="{FF2B5EF4-FFF2-40B4-BE49-F238E27FC236}">
                  <a16:creationId xmlns:a16="http://schemas.microsoft.com/office/drawing/2014/main" id="{DE8756FF-130E-5240-80DE-E8714D4F8979}"/>
                </a:ext>
              </a:extLst>
            </p:cNvPr>
            <p:cNvSpPr/>
            <p:nvPr/>
          </p:nvSpPr>
          <p:spPr>
            <a:xfrm>
              <a:off x="4830765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5" name="pole tekstowe 14">
              <a:extLst>
                <a:ext uri="{FF2B5EF4-FFF2-40B4-BE49-F238E27FC236}">
                  <a16:creationId xmlns:a16="http://schemas.microsoft.com/office/drawing/2014/main" id="{1756D8CA-4639-6144-A066-33C5E69008C3}"/>
                </a:ext>
              </a:extLst>
            </p:cNvPr>
            <p:cNvSpPr txBox="1"/>
            <p:nvPr/>
          </p:nvSpPr>
          <p:spPr>
            <a:xfrm>
              <a:off x="4973345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Dark Blue</a:t>
              </a:r>
            </a:p>
          </p:txBody>
        </p:sp>
        <p:sp>
          <p:nvSpPr>
            <p:cNvPr id="16" name="pole tekstowe 15">
              <a:extLst>
                <a:ext uri="{FF2B5EF4-FFF2-40B4-BE49-F238E27FC236}">
                  <a16:creationId xmlns:a16="http://schemas.microsoft.com/office/drawing/2014/main" id="{F80E154B-BC2E-3640-B1D2-888F724F4B4C}"/>
                </a:ext>
              </a:extLst>
            </p:cNvPr>
            <p:cNvSpPr txBox="1"/>
            <p:nvPr/>
          </p:nvSpPr>
          <p:spPr>
            <a:xfrm>
              <a:off x="5133158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#152A94</a:t>
              </a:r>
            </a:p>
          </p:txBody>
        </p:sp>
      </p:grp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07DDC4EE-A551-F949-B74E-4C838EE7BD82}"/>
              </a:ext>
            </a:extLst>
          </p:cNvPr>
          <p:cNvSpPr txBox="1"/>
          <p:nvPr/>
        </p:nvSpPr>
        <p:spPr>
          <a:xfrm>
            <a:off x="682868" y="1700808"/>
            <a:ext cx="8293452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Kolory podstawowe, uzupełniające i dodatkowe</a:t>
            </a:r>
          </a:p>
        </p:txBody>
      </p:sp>
      <p:grpSp>
        <p:nvGrpSpPr>
          <p:cNvPr id="44" name="Grupa 43">
            <a:extLst>
              <a:ext uri="{FF2B5EF4-FFF2-40B4-BE49-F238E27FC236}">
                <a16:creationId xmlns:a16="http://schemas.microsoft.com/office/drawing/2014/main" id="{C128DDDD-F546-CE4F-8372-33DE04775165}"/>
              </a:ext>
            </a:extLst>
          </p:cNvPr>
          <p:cNvGrpSpPr/>
          <p:nvPr/>
        </p:nvGrpSpPr>
        <p:grpSpPr>
          <a:xfrm>
            <a:off x="703761" y="4345959"/>
            <a:ext cx="3917949" cy="523201"/>
            <a:chOff x="681039" y="4857207"/>
            <a:chExt cx="7178877" cy="958664"/>
          </a:xfrm>
        </p:grpSpPr>
        <p:grpSp>
          <p:nvGrpSpPr>
            <p:cNvPr id="18" name="Grupa 17">
              <a:extLst>
                <a:ext uri="{FF2B5EF4-FFF2-40B4-BE49-F238E27FC236}">
                  <a16:creationId xmlns:a16="http://schemas.microsoft.com/office/drawing/2014/main" id="{3C9D3A85-E60E-3142-A4C1-FBAA754187CB}"/>
                </a:ext>
              </a:extLst>
            </p:cNvPr>
            <p:cNvGrpSpPr/>
            <p:nvPr/>
          </p:nvGrpSpPr>
          <p:grpSpPr>
            <a:xfrm>
              <a:off x="681039" y="4979780"/>
              <a:ext cx="7178877" cy="717735"/>
              <a:chOff x="726589" y="5267812"/>
              <a:chExt cx="7178877" cy="717735"/>
            </a:xfrm>
          </p:grpSpPr>
          <p:sp>
            <p:nvSpPr>
              <p:cNvPr id="19" name="Zaokrąglony prostokąt 31">
                <a:extLst>
                  <a:ext uri="{FF2B5EF4-FFF2-40B4-BE49-F238E27FC236}">
                    <a16:creationId xmlns:a16="http://schemas.microsoft.com/office/drawing/2014/main" id="{56149380-2CCC-A245-856A-F5029C830EC7}"/>
                  </a:ext>
                </a:extLst>
              </p:cNvPr>
              <p:cNvSpPr/>
              <p:nvPr/>
            </p:nvSpPr>
            <p:spPr>
              <a:xfrm>
                <a:off x="726589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0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0" name="Zaokrąglony prostokąt 31">
                <a:extLst>
                  <a:ext uri="{FF2B5EF4-FFF2-40B4-BE49-F238E27FC236}">
                    <a16:creationId xmlns:a16="http://schemas.microsoft.com/office/drawing/2014/main" id="{0562E985-DB78-B54B-932C-F79F6B8D057C}"/>
                  </a:ext>
                </a:extLst>
              </p:cNvPr>
              <p:cNvSpPr/>
              <p:nvPr/>
            </p:nvSpPr>
            <p:spPr>
              <a:xfrm>
                <a:off x="1028982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203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1" name="Zaokrąglony prostokąt 31">
                <a:extLst>
                  <a:ext uri="{FF2B5EF4-FFF2-40B4-BE49-F238E27FC236}">
                    <a16:creationId xmlns:a16="http://schemas.microsoft.com/office/drawing/2014/main" id="{3C1B7DF3-1D39-3548-8263-035718A68048}"/>
                  </a:ext>
                </a:extLst>
              </p:cNvPr>
              <p:cNvSpPr/>
              <p:nvPr/>
            </p:nvSpPr>
            <p:spPr>
              <a:xfrm>
                <a:off x="1287028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C10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2" name="Zaokrąglony prostokąt 31">
                <a:extLst>
                  <a:ext uri="{FF2B5EF4-FFF2-40B4-BE49-F238E27FC236}">
                    <a16:creationId xmlns:a16="http://schemas.microsoft.com/office/drawing/2014/main" id="{CD4595B3-362E-654B-9A3F-098A2D5F9DF2}"/>
                  </a:ext>
                </a:extLst>
              </p:cNvPr>
              <p:cNvSpPr/>
              <p:nvPr/>
            </p:nvSpPr>
            <p:spPr>
              <a:xfrm>
                <a:off x="1588218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40D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3" name="Zaokrąglony prostokąt 31">
                <a:extLst>
                  <a:ext uri="{FF2B5EF4-FFF2-40B4-BE49-F238E27FC236}">
                    <a16:creationId xmlns:a16="http://schemas.microsoft.com/office/drawing/2014/main" id="{27865037-7142-FF47-A835-511B87717CB6}"/>
                  </a:ext>
                </a:extLst>
              </p:cNvPr>
              <p:cNvSpPr/>
              <p:nvPr/>
            </p:nvSpPr>
            <p:spPr>
              <a:xfrm>
                <a:off x="1890611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61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4" name="Zaokrąglony prostokąt 31">
                <a:extLst>
                  <a:ext uri="{FF2B5EF4-FFF2-40B4-BE49-F238E27FC236}">
                    <a16:creationId xmlns:a16="http://schemas.microsoft.com/office/drawing/2014/main" id="{78EB18C9-4930-2B49-A21F-907D2400954F}"/>
                  </a:ext>
                </a:extLst>
              </p:cNvPr>
              <p:cNvSpPr/>
              <p:nvPr/>
            </p:nvSpPr>
            <p:spPr>
              <a:xfrm>
                <a:off x="2193004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61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5" name="Zaokrąglony prostokąt 31">
                <a:extLst>
                  <a:ext uri="{FF2B5EF4-FFF2-40B4-BE49-F238E27FC236}">
                    <a16:creationId xmlns:a16="http://schemas.microsoft.com/office/drawing/2014/main" id="{63C18A62-D571-8543-AA43-17B952A63B46}"/>
                  </a:ext>
                </a:extLst>
              </p:cNvPr>
              <p:cNvSpPr/>
              <p:nvPr/>
            </p:nvSpPr>
            <p:spPr>
              <a:xfrm>
                <a:off x="2495397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71A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6" name="Zaokrąglony prostokąt 31">
                <a:extLst>
                  <a:ext uri="{FF2B5EF4-FFF2-40B4-BE49-F238E27FC236}">
                    <a16:creationId xmlns:a16="http://schemas.microsoft.com/office/drawing/2014/main" id="{04BE0B72-FF63-8544-BC95-25A2553508C7}"/>
                  </a:ext>
                </a:extLst>
              </p:cNvPr>
              <p:cNvSpPr/>
              <p:nvPr/>
            </p:nvSpPr>
            <p:spPr>
              <a:xfrm>
                <a:off x="2796587" y="5267814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F1F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7" name="Zaokrąglony prostokąt 31">
                <a:extLst>
                  <a:ext uri="{FF2B5EF4-FFF2-40B4-BE49-F238E27FC236}">
                    <a16:creationId xmlns:a16="http://schemas.microsoft.com/office/drawing/2014/main" id="{56EE31AA-8C57-E140-BA22-9EF577C8A856}"/>
                  </a:ext>
                </a:extLst>
              </p:cNvPr>
              <p:cNvSpPr/>
              <p:nvPr/>
            </p:nvSpPr>
            <p:spPr>
              <a:xfrm>
                <a:off x="3097777" y="5267812"/>
                <a:ext cx="314132" cy="713518"/>
              </a:xfrm>
              <a:prstGeom prst="roundRect">
                <a:avLst>
                  <a:gd name="adj" fmla="val 0"/>
                </a:avLst>
              </a:prstGeom>
              <a:solidFill>
                <a:srgbClr val="152A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8" name="Zaokrąglony prostokąt 31">
                <a:extLst>
                  <a:ext uri="{FF2B5EF4-FFF2-40B4-BE49-F238E27FC236}">
                    <a16:creationId xmlns:a16="http://schemas.microsoft.com/office/drawing/2014/main" id="{9410D1DB-E266-0A42-923D-0A72FE83AB87}"/>
                  </a:ext>
                </a:extLst>
              </p:cNvPr>
              <p:cNvSpPr/>
              <p:nvPr/>
            </p:nvSpPr>
            <p:spPr>
              <a:xfrm>
                <a:off x="3400170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1833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9" name="Zaokrąglony prostokąt 31">
                <a:extLst>
                  <a:ext uri="{FF2B5EF4-FFF2-40B4-BE49-F238E27FC236}">
                    <a16:creationId xmlns:a16="http://schemas.microsoft.com/office/drawing/2014/main" id="{CA5A0191-99C0-CC40-BD8F-804CCAA7A3D2}"/>
                  </a:ext>
                </a:extLst>
              </p:cNvPr>
              <p:cNvSpPr/>
              <p:nvPr/>
            </p:nvSpPr>
            <p:spPr>
              <a:xfrm>
                <a:off x="3702563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1B37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0" name="Zaokrąglony prostokąt 31">
                <a:extLst>
                  <a:ext uri="{FF2B5EF4-FFF2-40B4-BE49-F238E27FC236}">
                    <a16:creationId xmlns:a16="http://schemas.microsoft.com/office/drawing/2014/main" id="{8DE1ACB9-F0B5-5446-BD60-7D462DDF58AA}"/>
                  </a:ext>
                </a:extLst>
              </p:cNvPr>
              <p:cNvSpPr/>
              <p:nvPr/>
            </p:nvSpPr>
            <p:spPr>
              <a:xfrm>
                <a:off x="4004956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203E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1" name="Zaokrąglony prostokąt 31">
                <a:extLst>
                  <a:ext uri="{FF2B5EF4-FFF2-40B4-BE49-F238E27FC236}">
                    <a16:creationId xmlns:a16="http://schemas.microsoft.com/office/drawing/2014/main" id="{859A7A03-AB28-DB44-B3D1-031786549E6B}"/>
                  </a:ext>
                </a:extLst>
              </p:cNvPr>
              <p:cNvSpPr/>
              <p:nvPr/>
            </p:nvSpPr>
            <p:spPr>
              <a:xfrm>
                <a:off x="4303837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2D48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2" name="Zaokrąglony prostokąt 31">
                <a:extLst>
                  <a:ext uri="{FF2B5EF4-FFF2-40B4-BE49-F238E27FC236}">
                    <a16:creationId xmlns:a16="http://schemas.microsoft.com/office/drawing/2014/main" id="{1354D3CB-E4A7-4345-BB62-8F28A6F9CD84}"/>
                  </a:ext>
                </a:extLst>
              </p:cNvPr>
              <p:cNvSpPr/>
              <p:nvPr/>
            </p:nvSpPr>
            <p:spPr>
              <a:xfrm>
                <a:off x="4605027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4057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3" name="Zaokrąglony prostokąt 31">
                <a:extLst>
                  <a:ext uri="{FF2B5EF4-FFF2-40B4-BE49-F238E27FC236}">
                    <a16:creationId xmlns:a16="http://schemas.microsoft.com/office/drawing/2014/main" id="{BDBBFDE2-C949-374A-A438-6AC582856936}"/>
                  </a:ext>
                </a:extLst>
              </p:cNvPr>
              <p:cNvSpPr/>
              <p:nvPr/>
            </p:nvSpPr>
            <p:spPr>
              <a:xfrm>
                <a:off x="4902705" y="5267814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5169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4" name="Zaokrąglony prostokąt 31">
                <a:extLst>
                  <a:ext uri="{FF2B5EF4-FFF2-40B4-BE49-F238E27FC236}">
                    <a16:creationId xmlns:a16="http://schemas.microsoft.com/office/drawing/2014/main" id="{2EF3E5A3-A681-A84F-AC5A-DA0806A6663B}"/>
                  </a:ext>
                </a:extLst>
              </p:cNvPr>
              <p:cNvSpPr/>
              <p:nvPr/>
            </p:nvSpPr>
            <p:spPr>
              <a:xfrm>
                <a:off x="5201586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6378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5" name="Zaokrąglony prostokąt 31">
                <a:extLst>
                  <a:ext uri="{FF2B5EF4-FFF2-40B4-BE49-F238E27FC236}">
                    <a16:creationId xmlns:a16="http://schemas.microsoft.com/office/drawing/2014/main" id="{082C7179-A69C-BE45-AC8F-BAEAC25536CC}"/>
                  </a:ext>
                </a:extLst>
              </p:cNvPr>
              <p:cNvSpPr/>
              <p:nvPr/>
            </p:nvSpPr>
            <p:spPr>
              <a:xfrm>
                <a:off x="5501670" y="5269219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7688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6" name="Zaokrąglony prostokąt 31">
                <a:extLst>
                  <a:ext uri="{FF2B5EF4-FFF2-40B4-BE49-F238E27FC236}">
                    <a16:creationId xmlns:a16="http://schemas.microsoft.com/office/drawing/2014/main" id="{4175614C-87B4-6540-B515-3CB8920A5507}"/>
                  </a:ext>
                </a:extLst>
              </p:cNvPr>
              <p:cNvSpPr/>
              <p:nvPr/>
            </p:nvSpPr>
            <p:spPr>
              <a:xfrm>
                <a:off x="5802860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879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7" name="Zaokrąglony prostokąt 31">
                <a:extLst>
                  <a:ext uri="{FF2B5EF4-FFF2-40B4-BE49-F238E27FC236}">
                    <a16:creationId xmlns:a16="http://schemas.microsoft.com/office/drawing/2014/main" id="{AAF5F27D-7920-7044-899E-19605A4A09D3}"/>
                  </a:ext>
                </a:extLst>
              </p:cNvPr>
              <p:cNvSpPr/>
              <p:nvPr/>
            </p:nvSpPr>
            <p:spPr>
              <a:xfrm>
                <a:off x="6105253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9AA7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8" name="Zaokrąglony prostokąt 31">
                <a:extLst>
                  <a:ext uri="{FF2B5EF4-FFF2-40B4-BE49-F238E27FC236}">
                    <a16:creationId xmlns:a16="http://schemas.microsoft.com/office/drawing/2014/main" id="{CC14825D-8D49-F14A-BDA6-F694A06D7834}"/>
                  </a:ext>
                </a:extLst>
              </p:cNvPr>
              <p:cNvSpPr/>
              <p:nvPr/>
            </p:nvSpPr>
            <p:spPr>
              <a:xfrm>
                <a:off x="6406443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A9B5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9" name="Zaokrąglony prostokąt 31">
                <a:extLst>
                  <a:ext uri="{FF2B5EF4-FFF2-40B4-BE49-F238E27FC236}">
                    <a16:creationId xmlns:a16="http://schemas.microsoft.com/office/drawing/2014/main" id="{A08AA9E5-09A2-2B49-8CAD-1883ADA33C81}"/>
                  </a:ext>
                </a:extLst>
              </p:cNvPr>
              <p:cNvSpPr/>
              <p:nvPr/>
            </p:nvSpPr>
            <p:spPr>
              <a:xfrm>
                <a:off x="6708836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BCC4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0" name="Zaokrąglony prostokąt 31">
                <a:extLst>
                  <a:ext uri="{FF2B5EF4-FFF2-40B4-BE49-F238E27FC236}">
                    <a16:creationId xmlns:a16="http://schemas.microsoft.com/office/drawing/2014/main" id="{70CA8907-E67C-9B40-8EDB-DBAA41221983}"/>
                  </a:ext>
                </a:extLst>
              </p:cNvPr>
              <p:cNvSpPr/>
              <p:nvPr/>
            </p:nvSpPr>
            <p:spPr>
              <a:xfrm>
                <a:off x="6999490" y="5267812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CCD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1" name="Zaokrąglony prostokąt 31">
                <a:extLst>
                  <a:ext uri="{FF2B5EF4-FFF2-40B4-BE49-F238E27FC236}">
                    <a16:creationId xmlns:a16="http://schemas.microsoft.com/office/drawing/2014/main" id="{B7D0F17F-35DC-7142-BE6B-A16C73D05AF6}"/>
                  </a:ext>
                </a:extLst>
              </p:cNvPr>
              <p:cNvSpPr/>
              <p:nvPr/>
            </p:nvSpPr>
            <p:spPr>
              <a:xfrm>
                <a:off x="7300680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DEE2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2" name="Zaokrąglony prostokąt 31">
                <a:extLst>
                  <a:ext uri="{FF2B5EF4-FFF2-40B4-BE49-F238E27FC236}">
                    <a16:creationId xmlns:a16="http://schemas.microsoft.com/office/drawing/2014/main" id="{2C36F750-C643-E143-A7EE-7D11A65CC130}"/>
                  </a:ext>
                </a:extLst>
              </p:cNvPr>
              <p:cNvSpPr/>
              <p:nvPr/>
            </p:nvSpPr>
            <p:spPr>
              <a:xfrm>
                <a:off x="7603073" y="5269218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EEEF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43" name="Zaokrąglony prostokąt 31">
              <a:extLst>
                <a:ext uri="{FF2B5EF4-FFF2-40B4-BE49-F238E27FC236}">
                  <a16:creationId xmlns:a16="http://schemas.microsoft.com/office/drawing/2014/main" id="{87ED1EDA-4228-9642-A401-4D80CC2C4FFD}"/>
                </a:ext>
              </a:extLst>
            </p:cNvPr>
            <p:cNvSpPr/>
            <p:nvPr/>
          </p:nvSpPr>
          <p:spPr>
            <a:xfrm>
              <a:off x="3052227" y="4857207"/>
              <a:ext cx="314132" cy="958664"/>
            </a:xfrm>
            <a:prstGeom prst="roundRect">
              <a:avLst>
                <a:gd name="adj" fmla="val 0"/>
              </a:avLst>
            </a:prstGeom>
            <a:solidFill>
              <a:srgbClr val="152A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45" name="Grupa 44">
            <a:extLst>
              <a:ext uri="{FF2B5EF4-FFF2-40B4-BE49-F238E27FC236}">
                <a16:creationId xmlns:a16="http://schemas.microsoft.com/office/drawing/2014/main" id="{C1321C3E-8E68-0543-B020-C44DF847352A}"/>
              </a:ext>
            </a:extLst>
          </p:cNvPr>
          <p:cNvGrpSpPr/>
          <p:nvPr/>
        </p:nvGrpSpPr>
        <p:grpSpPr>
          <a:xfrm>
            <a:off x="703761" y="4978577"/>
            <a:ext cx="1152327" cy="1152327"/>
            <a:chOff x="6905628" y="1844824"/>
            <a:chExt cx="1843086" cy="1843086"/>
          </a:xfrm>
        </p:grpSpPr>
        <p:sp>
          <p:nvSpPr>
            <p:cNvPr id="46" name="Zaokrąglony prostokąt 34">
              <a:extLst>
                <a:ext uri="{FF2B5EF4-FFF2-40B4-BE49-F238E27FC236}">
                  <a16:creationId xmlns:a16="http://schemas.microsoft.com/office/drawing/2014/main" id="{EC63697E-97C5-7742-93E4-DACED4CF984A}"/>
                </a:ext>
              </a:extLst>
            </p:cNvPr>
            <p:cNvSpPr/>
            <p:nvPr/>
          </p:nvSpPr>
          <p:spPr>
            <a:xfrm>
              <a:off x="6905628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47" name="pole tekstowe 22">
              <a:extLst>
                <a:ext uri="{FF2B5EF4-FFF2-40B4-BE49-F238E27FC236}">
                  <a16:creationId xmlns:a16="http://schemas.microsoft.com/office/drawing/2014/main" id="{B7B7E044-2C3C-4F4D-800D-943FB9723F95}"/>
                </a:ext>
              </a:extLst>
            </p:cNvPr>
            <p:cNvSpPr txBox="1"/>
            <p:nvPr/>
          </p:nvSpPr>
          <p:spPr>
            <a:xfrm>
              <a:off x="7048208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Green</a:t>
              </a:r>
            </a:p>
          </p:txBody>
        </p:sp>
        <p:sp>
          <p:nvSpPr>
            <p:cNvPr id="48" name="pole tekstowe 23">
              <a:extLst>
                <a:ext uri="{FF2B5EF4-FFF2-40B4-BE49-F238E27FC236}">
                  <a16:creationId xmlns:a16="http://schemas.microsoft.com/office/drawing/2014/main" id="{CE4E075F-4F28-1C48-AC97-E3922DB2F6C8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#02A78E</a:t>
              </a:r>
            </a:p>
          </p:txBody>
        </p:sp>
      </p:grpSp>
      <p:grpSp>
        <p:nvGrpSpPr>
          <p:cNvPr id="49" name="Grupa 48">
            <a:extLst>
              <a:ext uri="{FF2B5EF4-FFF2-40B4-BE49-F238E27FC236}">
                <a16:creationId xmlns:a16="http://schemas.microsoft.com/office/drawing/2014/main" id="{C920FE16-DE35-9F4C-B8F7-00FD07BD761B}"/>
              </a:ext>
            </a:extLst>
          </p:cNvPr>
          <p:cNvGrpSpPr/>
          <p:nvPr/>
        </p:nvGrpSpPr>
        <p:grpSpPr>
          <a:xfrm>
            <a:off x="2075211" y="4978577"/>
            <a:ext cx="1152327" cy="1152327"/>
            <a:chOff x="6905628" y="1844824"/>
            <a:chExt cx="1843086" cy="1843086"/>
          </a:xfrm>
        </p:grpSpPr>
        <p:sp>
          <p:nvSpPr>
            <p:cNvPr id="50" name="Zaokrąglony prostokąt 34">
              <a:extLst>
                <a:ext uri="{FF2B5EF4-FFF2-40B4-BE49-F238E27FC236}">
                  <a16:creationId xmlns:a16="http://schemas.microsoft.com/office/drawing/2014/main" id="{F5FF8950-3233-8B40-9970-CD3A39F0F7B8}"/>
                </a:ext>
              </a:extLst>
            </p:cNvPr>
            <p:cNvSpPr/>
            <p:nvPr/>
          </p:nvSpPr>
          <p:spPr>
            <a:xfrm>
              <a:off x="6905628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0A85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51" name="pole tekstowe 35">
              <a:extLst>
                <a:ext uri="{FF2B5EF4-FFF2-40B4-BE49-F238E27FC236}">
                  <a16:creationId xmlns:a16="http://schemas.microsoft.com/office/drawing/2014/main" id="{5A82212F-72E6-0C4E-B2A1-D2F48FE0D9BC}"/>
                </a:ext>
              </a:extLst>
            </p:cNvPr>
            <p:cNvSpPr txBox="1"/>
            <p:nvPr/>
          </p:nvSpPr>
          <p:spPr>
            <a:xfrm>
              <a:off x="7048206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</a:t>
              </a: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Amaranth</a:t>
              </a:r>
              <a:endParaRPr kumimoji="0" lang="pl-PL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sp>
          <p:nvSpPr>
            <p:cNvPr id="52" name="pole tekstowe 36">
              <a:extLst>
                <a:ext uri="{FF2B5EF4-FFF2-40B4-BE49-F238E27FC236}">
                  <a16:creationId xmlns:a16="http://schemas.microsoft.com/office/drawing/2014/main" id="{AF4738FF-2B30-3542-99F4-4E8A4D1F30D5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#ED4563</a:t>
              </a:r>
            </a:p>
          </p:txBody>
        </p:sp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7028ACCB-1583-3A40-9732-C166EFF7C00A}"/>
              </a:ext>
            </a:extLst>
          </p:cNvPr>
          <p:cNvGrpSpPr/>
          <p:nvPr/>
        </p:nvGrpSpPr>
        <p:grpSpPr>
          <a:xfrm>
            <a:off x="3446661" y="4978577"/>
            <a:ext cx="1152327" cy="1152327"/>
            <a:chOff x="6905627" y="1844824"/>
            <a:chExt cx="1843086" cy="1843086"/>
          </a:xfrm>
        </p:grpSpPr>
        <p:sp>
          <p:nvSpPr>
            <p:cNvPr id="54" name="Zaokrąglony prostokąt 38">
              <a:extLst>
                <a:ext uri="{FF2B5EF4-FFF2-40B4-BE49-F238E27FC236}">
                  <a16:creationId xmlns:a16="http://schemas.microsoft.com/office/drawing/2014/main" id="{2B5087AF-25DA-1D4C-B8A0-DC9C92A486BF}"/>
                </a:ext>
              </a:extLst>
            </p:cNvPr>
            <p:cNvSpPr/>
            <p:nvPr/>
          </p:nvSpPr>
          <p:spPr>
            <a:xfrm>
              <a:off x="6905627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55" name="pole tekstowe 39">
              <a:extLst>
                <a:ext uri="{FF2B5EF4-FFF2-40B4-BE49-F238E27FC236}">
                  <a16:creationId xmlns:a16="http://schemas.microsoft.com/office/drawing/2014/main" id="{549C76AC-8441-D749-A343-718600DF9B28}"/>
                </a:ext>
              </a:extLst>
            </p:cNvPr>
            <p:cNvSpPr txBox="1"/>
            <p:nvPr/>
          </p:nvSpPr>
          <p:spPr>
            <a:xfrm>
              <a:off x="7048208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Blue</a:t>
              </a:r>
            </a:p>
          </p:txBody>
        </p:sp>
        <p:sp>
          <p:nvSpPr>
            <p:cNvPr id="56" name="pole tekstowe 40">
              <a:extLst>
                <a:ext uri="{FF2B5EF4-FFF2-40B4-BE49-F238E27FC236}">
                  <a16:creationId xmlns:a16="http://schemas.microsoft.com/office/drawing/2014/main" id="{863323FA-7B0D-A241-80D9-F6C89C65C695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#0A85FF</a:t>
              </a:r>
            </a:p>
          </p:txBody>
        </p:sp>
      </p:grpSp>
      <p:grpSp>
        <p:nvGrpSpPr>
          <p:cNvPr id="70" name="Grupa 69">
            <a:extLst>
              <a:ext uri="{FF2B5EF4-FFF2-40B4-BE49-F238E27FC236}">
                <a16:creationId xmlns:a16="http://schemas.microsoft.com/office/drawing/2014/main" id="{296C981E-3531-084F-A4B4-E1DD2676C221}"/>
              </a:ext>
            </a:extLst>
          </p:cNvPr>
          <p:cNvGrpSpPr/>
          <p:nvPr/>
        </p:nvGrpSpPr>
        <p:grpSpPr>
          <a:xfrm>
            <a:off x="4831169" y="4982598"/>
            <a:ext cx="2427974" cy="239799"/>
            <a:chOff x="2077846" y="2759485"/>
            <a:chExt cx="7224427" cy="713521"/>
          </a:xfrm>
        </p:grpSpPr>
        <p:sp>
          <p:nvSpPr>
            <p:cNvPr id="124" name="Zaokrąglony prostokąt 31">
              <a:extLst>
                <a:ext uri="{FF2B5EF4-FFF2-40B4-BE49-F238E27FC236}">
                  <a16:creationId xmlns:a16="http://schemas.microsoft.com/office/drawing/2014/main" id="{1564A263-E3F8-ED4A-BE11-8F5CF6C51CEB}"/>
                </a:ext>
              </a:extLst>
            </p:cNvPr>
            <p:cNvSpPr/>
            <p:nvPr/>
          </p:nvSpPr>
          <p:spPr>
            <a:xfrm>
              <a:off x="2077846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03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5" name="Zaokrąglony prostokąt 31">
              <a:extLst>
                <a:ext uri="{FF2B5EF4-FFF2-40B4-BE49-F238E27FC236}">
                  <a16:creationId xmlns:a16="http://schemas.microsoft.com/office/drawing/2014/main" id="{F4141524-7190-DD46-AE2D-349750444D49}"/>
                </a:ext>
              </a:extLst>
            </p:cNvPr>
            <p:cNvSpPr/>
            <p:nvPr/>
          </p:nvSpPr>
          <p:spPr>
            <a:xfrm>
              <a:off x="2380239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1A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6" name="Zaokrąglony prostokąt 31">
              <a:extLst>
                <a:ext uri="{FF2B5EF4-FFF2-40B4-BE49-F238E27FC236}">
                  <a16:creationId xmlns:a16="http://schemas.microsoft.com/office/drawing/2014/main" id="{CA8DFCCB-0975-1542-B8BE-5DE4A190A5BC}"/>
                </a:ext>
              </a:extLst>
            </p:cNvPr>
            <p:cNvSpPr/>
            <p:nvPr/>
          </p:nvSpPr>
          <p:spPr>
            <a:xfrm>
              <a:off x="2681429" y="2759488"/>
              <a:ext cx="304799" cy="713517"/>
            </a:xfrm>
            <a:prstGeom prst="roundRect">
              <a:avLst>
                <a:gd name="adj" fmla="val 0"/>
              </a:avLst>
            </a:prstGeom>
            <a:solidFill>
              <a:srgbClr val="023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7" name="Zaokrąglony prostokąt 31">
              <a:extLst>
                <a:ext uri="{FF2B5EF4-FFF2-40B4-BE49-F238E27FC236}">
                  <a16:creationId xmlns:a16="http://schemas.microsoft.com/office/drawing/2014/main" id="{D4C8DF7A-C2A1-1642-B051-DE52234FFB4E}"/>
                </a:ext>
              </a:extLst>
            </p:cNvPr>
            <p:cNvSpPr/>
            <p:nvPr/>
          </p:nvSpPr>
          <p:spPr>
            <a:xfrm>
              <a:off x="2985025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4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8" name="Zaokrąglony prostokąt 31">
              <a:extLst>
                <a:ext uri="{FF2B5EF4-FFF2-40B4-BE49-F238E27FC236}">
                  <a16:creationId xmlns:a16="http://schemas.microsoft.com/office/drawing/2014/main" id="{B1101E46-7F57-2D46-A65C-83F2A9838A70}"/>
                </a:ext>
              </a:extLst>
            </p:cNvPr>
            <p:cNvSpPr/>
            <p:nvPr/>
          </p:nvSpPr>
          <p:spPr>
            <a:xfrm>
              <a:off x="3287418" y="2760894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005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9" name="Zaokrąglony prostokąt 31">
              <a:extLst>
                <a:ext uri="{FF2B5EF4-FFF2-40B4-BE49-F238E27FC236}">
                  <a16:creationId xmlns:a16="http://schemas.microsoft.com/office/drawing/2014/main" id="{9FA289F4-18AD-AF4A-8150-0AA53C9A8FE0}"/>
                </a:ext>
              </a:extLst>
            </p:cNvPr>
            <p:cNvSpPr/>
            <p:nvPr/>
          </p:nvSpPr>
          <p:spPr>
            <a:xfrm>
              <a:off x="3589811" y="2759488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6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0" name="Zaokrąglony prostokąt 31">
              <a:extLst>
                <a:ext uri="{FF2B5EF4-FFF2-40B4-BE49-F238E27FC236}">
                  <a16:creationId xmlns:a16="http://schemas.microsoft.com/office/drawing/2014/main" id="{C3964447-B9FF-5C4C-9F9F-08D71E9E33FF}"/>
                </a:ext>
              </a:extLst>
            </p:cNvPr>
            <p:cNvSpPr/>
            <p:nvPr/>
          </p:nvSpPr>
          <p:spPr>
            <a:xfrm>
              <a:off x="3892204" y="2759488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279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1" name="Zaokrąglony prostokąt 31">
              <a:extLst>
                <a:ext uri="{FF2B5EF4-FFF2-40B4-BE49-F238E27FC236}">
                  <a16:creationId xmlns:a16="http://schemas.microsoft.com/office/drawing/2014/main" id="{BD4F1198-69F7-BD49-B0C3-BA3DDBADAE7A}"/>
                </a:ext>
              </a:extLst>
            </p:cNvPr>
            <p:cNvSpPr/>
            <p:nvPr/>
          </p:nvSpPr>
          <p:spPr>
            <a:xfrm>
              <a:off x="4193394" y="2759487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387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2" name="Zaokrąglony prostokąt 31">
              <a:extLst>
                <a:ext uri="{FF2B5EF4-FFF2-40B4-BE49-F238E27FC236}">
                  <a16:creationId xmlns:a16="http://schemas.microsoft.com/office/drawing/2014/main" id="{6324D53F-A739-6849-A3BE-B97D73CA232E}"/>
                </a:ext>
              </a:extLst>
            </p:cNvPr>
            <p:cNvSpPr/>
            <p:nvPr/>
          </p:nvSpPr>
          <p:spPr>
            <a:xfrm>
              <a:off x="4494584" y="2759485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009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3" name="Zaokrąglony prostokąt 31">
              <a:extLst>
                <a:ext uri="{FF2B5EF4-FFF2-40B4-BE49-F238E27FC236}">
                  <a16:creationId xmlns:a16="http://schemas.microsoft.com/office/drawing/2014/main" id="{9F7D75AA-285B-814F-87C2-AF6EDED5B15C}"/>
                </a:ext>
              </a:extLst>
            </p:cNvPr>
            <p:cNvSpPr/>
            <p:nvPr/>
          </p:nvSpPr>
          <p:spPr>
            <a:xfrm>
              <a:off x="4785239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09E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4" name="Zaokrąglony prostokąt 31">
              <a:extLst>
                <a:ext uri="{FF2B5EF4-FFF2-40B4-BE49-F238E27FC236}">
                  <a16:creationId xmlns:a16="http://schemas.microsoft.com/office/drawing/2014/main" id="{975BB8B4-6244-CA45-8A2C-79C74C22983B}"/>
                </a:ext>
              </a:extLst>
            </p:cNvPr>
            <p:cNvSpPr/>
            <p:nvPr/>
          </p:nvSpPr>
          <p:spPr>
            <a:xfrm>
              <a:off x="5087632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9A7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5" name="Zaokrąglony prostokąt 31">
              <a:extLst>
                <a:ext uri="{FF2B5EF4-FFF2-40B4-BE49-F238E27FC236}">
                  <a16:creationId xmlns:a16="http://schemas.microsoft.com/office/drawing/2014/main" id="{9F262C84-122E-CF43-B844-60C5EB11AA31}"/>
                </a:ext>
              </a:extLst>
            </p:cNvPr>
            <p:cNvSpPr/>
            <p:nvPr/>
          </p:nvSpPr>
          <p:spPr>
            <a:xfrm>
              <a:off x="5390025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11B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6" name="Zaokrąglony prostokąt 31">
              <a:extLst>
                <a:ext uri="{FF2B5EF4-FFF2-40B4-BE49-F238E27FC236}">
                  <a16:creationId xmlns:a16="http://schemas.microsoft.com/office/drawing/2014/main" id="{C726DDE4-14DF-3146-BCF0-22F8899C0FDB}"/>
                </a:ext>
              </a:extLst>
            </p:cNvPr>
            <p:cNvSpPr/>
            <p:nvPr/>
          </p:nvSpPr>
          <p:spPr>
            <a:xfrm>
              <a:off x="5688906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27BF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7" name="Zaokrąglony prostokąt 31">
              <a:extLst>
                <a:ext uri="{FF2B5EF4-FFF2-40B4-BE49-F238E27FC236}">
                  <a16:creationId xmlns:a16="http://schemas.microsoft.com/office/drawing/2014/main" id="{0FD2F0A4-F6F9-9845-94E3-35DA09FB7B7E}"/>
                </a:ext>
              </a:extLst>
            </p:cNvPr>
            <p:cNvSpPr/>
            <p:nvPr/>
          </p:nvSpPr>
          <p:spPr>
            <a:xfrm>
              <a:off x="5990096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37C9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8" name="Zaokrąglony prostokąt 31">
              <a:extLst>
                <a:ext uri="{FF2B5EF4-FFF2-40B4-BE49-F238E27FC236}">
                  <a16:creationId xmlns:a16="http://schemas.microsoft.com/office/drawing/2014/main" id="{4A1E6A31-254C-4E45-8856-CFC4502988E1}"/>
                </a:ext>
              </a:extLst>
            </p:cNvPr>
            <p:cNvSpPr/>
            <p:nvPr/>
          </p:nvSpPr>
          <p:spPr>
            <a:xfrm>
              <a:off x="6287774" y="2759487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4AD3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9" name="Zaokrąglony prostokąt 31">
              <a:extLst>
                <a:ext uri="{FF2B5EF4-FFF2-40B4-BE49-F238E27FC236}">
                  <a16:creationId xmlns:a16="http://schemas.microsoft.com/office/drawing/2014/main" id="{FBFC9372-3050-F746-B45B-2897A35BE5B6}"/>
                </a:ext>
              </a:extLst>
            </p:cNvPr>
            <p:cNvSpPr/>
            <p:nvPr/>
          </p:nvSpPr>
          <p:spPr>
            <a:xfrm>
              <a:off x="6586655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5EDC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0" name="Zaokrąglony prostokąt 31">
              <a:extLst>
                <a:ext uri="{FF2B5EF4-FFF2-40B4-BE49-F238E27FC236}">
                  <a16:creationId xmlns:a16="http://schemas.microsoft.com/office/drawing/2014/main" id="{F4817D2E-DBB8-B44C-9C2B-3D1B4C718444}"/>
                </a:ext>
              </a:extLst>
            </p:cNvPr>
            <p:cNvSpPr/>
            <p:nvPr/>
          </p:nvSpPr>
          <p:spPr>
            <a:xfrm>
              <a:off x="6886739" y="2760892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70E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1" name="Zaokrąglony prostokąt 31">
              <a:extLst>
                <a:ext uri="{FF2B5EF4-FFF2-40B4-BE49-F238E27FC236}">
                  <a16:creationId xmlns:a16="http://schemas.microsoft.com/office/drawing/2014/main" id="{5F878735-2D0D-F841-9984-A06DC77C8DC1}"/>
                </a:ext>
              </a:extLst>
            </p:cNvPr>
            <p:cNvSpPr/>
            <p:nvPr/>
          </p:nvSpPr>
          <p:spPr>
            <a:xfrm>
              <a:off x="7187929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84E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2" name="Zaokrąglony prostokąt 31">
              <a:extLst>
                <a:ext uri="{FF2B5EF4-FFF2-40B4-BE49-F238E27FC236}">
                  <a16:creationId xmlns:a16="http://schemas.microsoft.com/office/drawing/2014/main" id="{196A5624-D4EA-C748-A377-12B0B27EEE59}"/>
                </a:ext>
              </a:extLst>
            </p:cNvPr>
            <p:cNvSpPr/>
            <p:nvPr/>
          </p:nvSpPr>
          <p:spPr>
            <a:xfrm>
              <a:off x="7490322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97F0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3" name="Zaokrąglony prostokąt 31">
              <a:extLst>
                <a:ext uri="{FF2B5EF4-FFF2-40B4-BE49-F238E27FC236}">
                  <a16:creationId xmlns:a16="http://schemas.microsoft.com/office/drawing/2014/main" id="{C979B56F-2303-3940-94AB-3D1EE7467815}"/>
                </a:ext>
              </a:extLst>
            </p:cNvPr>
            <p:cNvSpPr/>
            <p:nvPr/>
          </p:nvSpPr>
          <p:spPr>
            <a:xfrm>
              <a:off x="7791512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AAF5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4" name="Zaokrąglony prostokąt 31">
              <a:extLst>
                <a:ext uri="{FF2B5EF4-FFF2-40B4-BE49-F238E27FC236}">
                  <a16:creationId xmlns:a16="http://schemas.microsoft.com/office/drawing/2014/main" id="{43DEE50A-9A38-284B-9F7B-63A59A62C82D}"/>
                </a:ext>
              </a:extLst>
            </p:cNvPr>
            <p:cNvSpPr/>
            <p:nvPr/>
          </p:nvSpPr>
          <p:spPr>
            <a:xfrm>
              <a:off x="8093905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BDF9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5" name="Zaokrąglony prostokąt 31">
              <a:extLst>
                <a:ext uri="{FF2B5EF4-FFF2-40B4-BE49-F238E27FC236}">
                  <a16:creationId xmlns:a16="http://schemas.microsoft.com/office/drawing/2014/main" id="{91E5F6F3-825E-E444-880F-7AEDB7AB455F}"/>
                </a:ext>
              </a:extLst>
            </p:cNvPr>
            <p:cNvSpPr/>
            <p:nvPr/>
          </p:nvSpPr>
          <p:spPr>
            <a:xfrm>
              <a:off x="8384559" y="2759486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CFFC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6" name="Zaokrąglony prostokąt 31">
              <a:extLst>
                <a:ext uri="{FF2B5EF4-FFF2-40B4-BE49-F238E27FC236}">
                  <a16:creationId xmlns:a16="http://schemas.microsoft.com/office/drawing/2014/main" id="{A40AEA01-71E3-D444-B0E9-2FE3E4C7D782}"/>
                </a:ext>
              </a:extLst>
            </p:cNvPr>
            <p:cNvSpPr/>
            <p:nvPr/>
          </p:nvSpPr>
          <p:spPr>
            <a:xfrm>
              <a:off x="8685749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E2F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7" name="Zaokrąglony prostokąt 31">
              <a:extLst>
                <a:ext uri="{FF2B5EF4-FFF2-40B4-BE49-F238E27FC236}">
                  <a16:creationId xmlns:a16="http://schemas.microsoft.com/office/drawing/2014/main" id="{810ADBDC-7553-624B-95E1-2D6DD7E3FD64}"/>
                </a:ext>
              </a:extLst>
            </p:cNvPr>
            <p:cNvSpPr/>
            <p:nvPr/>
          </p:nvSpPr>
          <p:spPr>
            <a:xfrm>
              <a:off x="8988142" y="276089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5FF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1" name="Zaokrąglony prostokąt 31">
            <a:extLst>
              <a:ext uri="{FF2B5EF4-FFF2-40B4-BE49-F238E27FC236}">
                <a16:creationId xmlns:a16="http://schemas.microsoft.com/office/drawing/2014/main" id="{09EBB9B4-6C19-7147-A6CC-88FBEC7ECFF2}"/>
              </a:ext>
            </a:extLst>
          </p:cNvPr>
          <p:cNvSpPr/>
          <p:nvPr/>
        </p:nvSpPr>
        <p:spPr>
          <a:xfrm>
            <a:off x="5845830" y="4941168"/>
            <a:ext cx="105573" cy="322186"/>
          </a:xfrm>
          <a:prstGeom prst="roundRect">
            <a:avLst>
              <a:gd name="adj" fmla="val 0"/>
            </a:avLst>
          </a:prstGeom>
          <a:solidFill>
            <a:srgbClr val="09A7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72" name="Grupa 71">
            <a:extLst>
              <a:ext uri="{FF2B5EF4-FFF2-40B4-BE49-F238E27FC236}">
                <a16:creationId xmlns:a16="http://schemas.microsoft.com/office/drawing/2014/main" id="{B2101E74-E65F-5A40-A2D7-F46C464B28D7}"/>
              </a:ext>
            </a:extLst>
          </p:cNvPr>
          <p:cNvGrpSpPr/>
          <p:nvPr/>
        </p:nvGrpSpPr>
        <p:grpSpPr>
          <a:xfrm>
            <a:off x="4835907" y="5448794"/>
            <a:ext cx="2427974" cy="239799"/>
            <a:chOff x="2091942" y="4128340"/>
            <a:chExt cx="7224427" cy="713521"/>
          </a:xfrm>
        </p:grpSpPr>
        <p:sp>
          <p:nvSpPr>
            <p:cNvPr id="100" name="Zaokrąglony prostokąt 31">
              <a:extLst>
                <a:ext uri="{FF2B5EF4-FFF2-40B4-BE49-F238E27FC236}">
                  <a16:creationId xmlns:a16="http://schemas.microsoft.com/office/drawing/2014/main" id="{68BA79F9-12F0-0D42-BE8A-1F83B0306EAA}"/>
                </a:ext>
              </a:extLst>
            </p:cNvPr>
            <p:cNvSpPr/>
            <p:nvPr/>
          </p:nvSpPr>
          <p:spPr>
            <a:xfrm>
              <a:off x="2091942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3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1" name="Zaokrąglony prostokąt 31">
              <a:extLst>
                <a:ext uri="{FF2B5EF4-FFF2-40B4-BE49-F238E27FC236}">
                  <a16:creationId xmlns:a16="http://schemas.microsoft.com/office/drawing/2014/main" id="{B1AB65F8-1D55-1345-B3C8-E1C17CEB8CE9}"/>
                </a:ext>
              </a:extLst>
            </p:cNvPr>
            <p:cNvSpPr/>
            <p:nvPr/>
          </p:nvSpPr>
          <p:spPr>
            <a:xfrm>
              <a:off x="2394335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1C00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2" name="Zaokrąglony prostokąt 31">
              <a:extLst>
                <a:ext uri="{FF2B5EF4-FFF2-40B4-BE49-F238E27FC236}">
                  <a16:creationId xmlns:a16="http://schemas.microsoft.com/office/drawing/2014/main" id="{0139D8B2-94A6-8147-93F8-110C66815022}"/>
                </a:ext>
              </a:extLst>
            </p:cNvPr>
            <p:cNvSpPr/>
            <p:nvPr/>
          </p:nvSpPr>
          <p:spPr>
            <a:xfrm>
              <a:off x="2697931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3500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3" name="Zaokrąglony prostokąt 31">
              <a:extLst>
                <a:ext uri="{FF2B5EF4-FFF2-40B4-BE49-F238E27FC236}">
                  <a16:creationId xmlns:a16="http://schemas.microsoft.com/office/drawing/2014/main" id="{D6F65DDA-5E88-5048-AF81-1A7F3B619A15}"/>
                </a:ext>
              </a:extLst>
            </p:cNvPr>
            <p:cNvSpPr/>
            <p:nvPr/>
          </p:nvSpPr>
          <p:spPr>
            <a:xfrm>
              <a:off x="2999121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4E0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4" name="Zaokrąglony prostokąt 31">
              <a:extLst>
                <a:ext uri="{FF2B5EF4-FFF2-40B4-BE49-F238E27FC236}">
                  <a16:creationId xmlns:a16="http://schemas.microsoft.com/office/drawing/2014/main" id="{78AB1985-96DD-B14D-BACB-3EFEC22CE81C}"/>
                </a:ext>
              </a:extLst>
            </p:cNvPr>
            <p:cNvSpPr/>
            <p:nvPr/>
          </p:nvSpPr>
          <p:spPr>
            <a:xfrm>
              <a:off x="3301514" y="4129749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6809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5" name="Zaokrąglony prostokąt 31">
              <a:extLst>
                <a:ext uri="{FF2B5EF4-FFF2-40B4-BE49-F238E27FC236}">
                  <a16:creationId xmlns:a16="http://schemas.microsoft.com/office/drawing/2014/main" id="{8A97FF16-D20F-0742-86F1-0675788F1B91}"/>
                </a:ext>
              </a:extLst>
            </p:cNvPr>
            <p:cNvSpPr/>
            <p:nvPr/>
          </p:nvSpPr>
          <p:spPr>
            <a:xfrm>
              <a:off x="3603907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810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6" name="Zaokrąglony prostokąt 31">
              <a:extLst>
                <a:ext uri="{FF2B5EF4-FFF2-40B4-BE49-F238E27FC236}">
                  <a16:creationId xmlns:a16="http://schemas.microsoft.com/office/drawing/2014/main" id="{F56B537A-4AF7-EE49-A4A5-E73A3FEF257B}"/>
                </a:ext>
              </a:extLst>
            </p:cNvPr>
            <p:cNvSpPr/>
            <p:nvPr/>
          </p:nvSpPr>
          <p:spPr>
            <a:xfrm>
              <a:off x="3906300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9B15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7" name="Zaokrąglony prostokąt 31">
              <a:extLst>
                <a:ext uri="{FF2B5EF4-FFF2-40B4-BE49-F238E27FC236}">
                  <a16:creationId xmlns:a16="http://schemas.microsoft.com/office/drawing/2014/main" id="{028E2EF7-3408-034B-AD64-D2B4A79CC1EE}"/>
                </a:ext>
              </a:extLst>
            </p:cNvPr>
            <p:cNvSpPr/>
            <p:nvPr/>
          </p:nvSpPr>
          <p:spPr>
            <a:xfrm>
              <a:off x="4207490" y="4128342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B31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8" name="Zaokrąglony prostokąt 31">
              <a:extLst>
                <a:ext uri="{FF2B5EF4-FFF2-40B4-BE49-F238E27FC236}">
                  <a16:creationId xmlns:a16="http://schemas.microsoft.com/office/drawing/2014/main" id="{DB1D73C4-A533-204A-AB94-E9109B526946}"/>
                </a:ext>
              </a:extLst>
            </p:cNvPr>
            <p:cNvSpPr/>
            <p:nvPr/>
          </p:nvSpPr>
          <p:spPr>
            <a:xfrm>
              <a:off x="4508680" y="4128340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CC2A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9" name="Zaokrąglony prostokąt 31">
              <a:extLst>
                <a:ext uri="{FF2B5EF4-FFF2-40B4-BE49-F238E27FC236}">
                  <a16:creationId xmlns:a16="http://schemas.microsoft.com/office/drawing/2014/main" id="{2D1D7784-15FF-CA40-B2A4-793CB6373607}"/>
                </a:ext>
              </a:extLst>
            </p:cNvPr>
            <p:cNvSpPr/>
            <p:nvPr/>
          </p:nvSpPr>
          <p:spPr>
            <a:xfrm>
              <a:off x="4799335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DD37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0" name="Zaokrąglony prostokąt 31">
              <a:extLst>
                <a:ext uri="{FF2B5EF4-FFF2-40B4-BE49-F238E27FC236}">
                  <a16:creationId xmlns:a16="http://schemas.microsoft.com/office/drawing/2014/main" id="{8865254E-C0B0-E946-A9EB-09D2841BE852}"/>
                </a:ext>
              </a:extLst>
            </p:cNvPr>
            <p:cNvSpPr/>
            <p:nvPr/>
          </p:nvSpPr>
          <p:spPr>
            <a:xfrm>
              <a:off x="5101728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ED45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1" name="Zaokrąglony prostokąt 31">
              <a:extLst>
                <a:ext uri="{FF2B5EF4-FFF2-40B4-BE49-F238E27FC236}">
                  <a16:creationId xmlns:a16="http://schemas.microsoft.com/office/drawing/2014/main" id="{81B8C324-0EA8-F746-8F77-21291B9ACBE8}"/>
                </a:ext>
              </a:extLst>
            </p:cNvPr>
            <p:cNvSpPr/>
            <p:nvPr/>
          </p:nvSpPr>
          <p:spPr>
            <a:xfrm>
              <a:off x="5404121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44D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2" name="Zaokrąglony prostokąt 31">
              <a:extLst>
                <a:ext uri="{FF2B5EF4-FFF2-40B4-BE49-F238E27FC236}">
                  <a16:creationId xmlns:a16="http://schemas.microsoft.com/office/drawing/2014/main" id="{0ABE727E-57CA-9846-9E2F-883E3E16E584}"/>
                </a:ext>
              </a:extLst>
            </p:cNvPr>
            <p:cNvSpPr/>
            <p:nvPr/>
          </p:nvSpPr>
          <p:spPr>
            <a:xfrm>
              <a:off x="5703002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B55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3" name="Zaokrąglony prostokąt 31">
              <a:extLst>
                <a:ext uri="{FF2B5EF4-FFF2-40B4-BE49-F238E27FC236}">
                  <a16:creationId xmlns:a16="http://schemas.microsoft.com/office/drawing/2014/main" id="{0A0E775B-47D7-7D4D-85EA-BE6682A656A8}"/>
                </a:ext>
              </a:extLst>
            </p:cNvPr>
            <p:cNvSpPr/>
            <p:nvPr/>
          </p:nvSpPr>
          <p:spPr>
            <a:xfrm>
              <a:off x="6004192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5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4" name="Zaokrąglony prostokąt 31">
              <a:extLst>
                <a:ext uri="{FF2B5EF4-FFF2-40B4-BE49-F238E27FC236}">
                  <a16:creationId xmlns:a16="http://schemas.microsoft.com/office/drawing/2014/main" id="{CB4A6CBD-1A4E-DA4B-90DF-897D7D985859}"/>
                </a:ext>
              </a:extLst>
            </p:cNvPr>
            <p:cNvSpPr/>
            <p:nvPr/>
          </p:nvSpPr>
          <p:spPr>
            <a:xfrm>
              <a:off x="6301870" y="4128342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68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5" name="Zaokrąglony prostokąt 31">
              <a:extLst>
                <a:ext uri="{FF2B5EF4-FFF2-40B4-BE49-F238E27FC236}">
                  <a16:creationId xmlns:a16="http://schemas.microsoft.com/office/drawing/2014/main" id="{A8B7BE4E-97E2-8248-9B77-2915D04E5D14}"/>
                </a:ext>
              </a:extLst>
            </p:cNvPr>
            <p:cNvSpPr/>
            <p:nvPr/>
          </p:nvSpPr>
          <p:spPr>
            <a:xfrm>
              <a:off x="6600751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74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6" name="Zaokrąglony prostokąt 31">
              <a:extLst>
                <a:ext uri="{FF2B5EF4-FFF2-40B4-BE49-F238E27FC236}">
                  <a16:creationId xmlns:a16="http://schemas.microsoft.com/office/drawing/2014/main" id="{C9D948CF-3DE3-E144-80D0-9F751E13872B}"/>
                </a:ext>
              </a:extLst>
            </p:cNvPr>
            <p:cNvSpPr/>
            <p:nvPr/>
          </p:nvSpPr>
          <p:spPr>
            <a:xfrm>
              <a:off x="6900835" y="4129747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8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7" name="Zaokrąglony prostokąt 31">
              <a:extLst>
                <a:ext uri="{FF2B5EF4-FFF2-40B4-BE49-F238E27FC236}">
                  <a16:creationId xmlns:a16="http://schemas.microsoft.com/office/drawing/2014/main" id="{A3D02282-84DC-4C46-9A4C-12F99535FE2A}"/>
                </a:ext>
              </a:extLst>
            </p:cNvPr>
            <p:cNvSpPr/>
            <p:nvPr/>
          </p:nvSpPr>
          <p:spPr>
            <a:xfrm>
              <a:off x="7202025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8D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8" name="Zaokrąglony prostokąt 31">
              <a:extLst>
                <a:ext uri="{FF2B5EF4-FFF2-40B4-BE49-F238E27FC236}">
                  <a16:creationId xmlns:a16="http://schemas.microsoft.com/office/drawing/2014/main" id="{D9BADD7A-4978-034C-9684-7869FA7546B7}"/>
                </a:ext>
              </a:extLst>
            </p:cNvPr>
            <p:cNvSpPr/>
            <p:nvPr/>
          </p:nvSpPr>
          <p:spPr>
            <a:xfrm>
              <a:off x="7504418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9B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9" name="Zaokrąglony prostokąt 31">
              <a:extLst>
                <a:ext uri="{FF2B5EF4-FFF2-40B4-BE49-F238E27FC236}">
                  <a16:creationId xmlns:a16="http://schemas.microsoft.com/office/drawing/2014/main" id="{79C2A288-4537-B644-9F14-96ECA923F51B}"/>
                </a:ext>
              </a:extLst>
            </p:cNvPr>
            <p:cNvSpPr/>
            <p:nvPr/>
          </p:nvSpPr>
          <p:spPr>
            <a:xfrm>
              <a:off x="7805608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AA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0" name="Zaokrąglony prostokąt 31">
              <a:extLst>
                <a:ext uri="{FF2B5EF4-FFF2-40B4-BE49-F238E27FC236}">
                  <a16:creationId xmlns:a16="http://schemas.microsoft.com/office/drawing/2014/main" id="{63182868-9163-7442-A368-0EC69A165F93}"/>
                </a:ext>
              </a:extLst>
            </p:cNvPr>
            <p:cNvSpPr/>
            <p:nvPr/>
          </p:nvSpPr>
          <p:spPr>
            <a:xfrm>
              <a:off x="8108001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EB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1" name="Zaokrąglony prostokąt 31">
              <a:extLst>
                <a:ext uri="{FF2B5EF4-FFF2-40B4-BE49-F238E27FC236}">
                  <a16:creationId xmlns:a16="http://schemas.microsoft.com/office/drawing/2014/main" id="{79F3C2B9-C31E-7844-A1C4-D2ED3E1F5CC5}"/>
                </a:ext>
              </a:extLst>
            </p:cNvPr>
            <p:cNvSpPr/>
            <p:nvPr/>
          </p:nvSpPr>
          <p:spPr>
            <a:xfrm>
              <a:off x="8398655" y="4128341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C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2" name="Zaokrąglony prostokąt 31">
              <a:extLst>
                <a:ext uri="{FF2B5EF4-FFF2-40B4-BE49-F238E27FC236}">
                  <a16:creationId xmlns:a16="http://schemas.microsoft.com/office/drawing/2014/main" id="{172EE06C-81BA-E84C-94B4-E10FA1DE9A14}"/>
                </a:ext>
              </a:extLst>
            </p:cNvPr>
            <p:cNvSpPr/>
            <p:nvPr/>
          </p:nvSpPr>
          <p:spPr>
            <a:xfrm>
              <a:off x="8699845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D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3" name="Zaokrąglony prostokąt 31">
              <a:extLst>
                <a:ext uri="{FF2B5EF4-FFF2-40B4-BE49-F238E27FC236}">
                  <a16:creationId xmlns:a16="http://schemas.microsoft.com/office/drawing/2014/main" id="{5AAEBB06-698D-3D43-A079-1045A9D70F80}"/>
                </a:ext>
              </a:extLst>
            </p:cNvPr>
            <p:cNvSpPr/>
            <p:nvPr/>
          </p:nvSpPr>
          <p:spPr>
            <a:xfrm>
              <a:off x="9002238" y="412974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F0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3" name="Zaokrąglony prostokąt 31">
            <a:extLst>
              <a:ext uri="{FF2B5EF4-FFF2-40B4-BE49-F238E27FC236}">
                <a16:creationId xmlns:a16="http://schemas.microsoft.com/office/drawing/2014/main" id="{8343A8F1-946E-E34B-9D31-47D3DCAC3051}"/>
              </a:ext>
            </a:extLst>
          </p:cNvPr>
          <p:cNvSpPr/>
          <p:nvPr/>
        </p:nvSpPr>
        <p:spPr>
          <a:xfrm>
            <a:off x="5850567" y="5407364"/>
            <a:ext cx="105573" cy="322186"/>
          </a:xfrm>
          <a:prstGeom prst="roundRect">
            <a:avLst>
              <a:gd name="adj" fmla="val 0"/>
            </a:avLst>
          </a:prstGeom>
          <a:solidFill>
            <a:srgbClr val="ED4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74" name="Grupa 73">
            <a:extLst>
              <a:ext uri="{FF2B5EF4-FFF2-40B4-BE49-F238E27FC236}">
                <a16:creationId xmlns:a16="http://schemas.microsoft.com/office/drawing/2014/main" id="{E31E38C8-3DA3-5948-AA6D-AF84BB778130}"/>
              </a:ext>
            </a:extLst>
          </p:cNvPr>
          <p:cNvGrpSpPr/>
          <p:nvPr/>
        </p:nvGrpSpPr>
        <p:grpSpPr>
          <a:xfrm>
            <a:off x="4830765" y="5878511"/>
            <a:ext cx="2427974" cy="239799"/>
            <a:chOff x="2076643" y="5502851"/>
            <a:chExt cx="7224427" cy="713521"/>
          </a:xfrm>
        </p:grpSpPr>
        <p:sp>
          <p:nvSpPr>
            <p:cNvPr id="76" name="Zaokrąglony prostokąt 31">
              <a:extLst>
                <a:ext uri="{FF2B5EF4-FFF2-40B4-BE49-F238E27FC236}">
                  <a16:creationId xmlns:a16="http://schemas.microsoft.com/office/drawing/2014/main" id="{9C2EAB2F-FE4D-D44A-AF79-CC769951A1BF}"/>
                </a:ext>
              </a:extLst>
            </p:cNvPr>
            <p:cNvSpPr/>
            <p:nvPr/>
          </p:nvSpPr>
          <p:spPr>
            <a:xfrm>
              <a:off x="2076643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01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7" name="Zaokrąglony prostokąt 31">
              <a:extLst>
                <a:ext uri="{FF2B5EF4-FFF2-40B4-BE49-F238E27FC236}">
                  <a16:creationId xmlns:a16="http://schemas.microsoft.com/office/drawing/2014/main" id="{730F6B00-4B40-E147-825A-73E00B1210B8}"/>
                </a:ext>
              </a:extLst>
            </p:cNvPr>
            <p:cNvSpPr/>
            <p:nvPr/>
          </p:nvSpPr>
          <p:spPr>
            <a:xfrm>
              <a:off x="2379036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10E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8" name="Zaokrąglony prostokąt 31">
              <a:extLst>
                <a:ext uri="{FF2B5EF4-FFF2-40B4-BE49-F238E27FC236}">
                  <a16:creationId xmlns:a16="http://schemas.microsoft.com/office/drawing/2014/main" id="{BA121638-D6CB-FB4C-BD90-54115CC1BC1D}"/>
                </a:ext>
              </a:extLst>
            </p:cNvPr>
            <p:cNvSpPr/>
            <p:nvPr/>
          </p:nvSpPr>
          <p:spPr>
            <a:xfrm>
              <a:off x="2682632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1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9" name="Zaokrąglony prostokąt 31">
              <a:extLst>
                <a:ext uri="{FF2B5EF4-FFF2-40B4-BE49-F238E27FC236}">
                  <a16:creationId xmlns:a16="http://schemas.microsoft.com/office/drawing/2014/main" id="{6D8488BC-2F06-964E-AEF0-E54D30185C21}"/>
                </a:ext>
              </a:extLst>
            </p:cNvPr>
            <p:cNvSpPr/>
            <p:nvPr/>
          </p:nvSpPr>
          <p:spPr>
            <a:xfrm>
              <a:off x="2983822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2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0" name="Zaokrąglony prostokąt 31">
              <a:extLst>
                <a:ext uri="{FF2B5EF4-FFF2-40B4-BE49-F238E27FC236}">
                  <a16:creationId xmlns:a16="http://schemas.microsoft.com/office/drawing/2014/main" id="{104AF0F7-7F1C-7B4F-AA5D-2DD70C3C9DC6}"/>
                </a:ext>
              </a:extLst>
            </p:cNvPr>
            <p:cNvSpPr/>
            <p:nvPr/>
          </p:nvSpPr>
          <p:spPr>
            <a:xfrm>
              <a:off x="3286215" y="5504260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0036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1" name="Zaokrąglony prostokąt 31">
              <a:extLst>
                <a:ext uri="{FF2B5EF4-FFF2-40B4-BE49-F238E27FC236}">
                  <a16:creationId xmlns:a16="http://schemas.microsoft.com/office/drawing/2014/main" id="{C56321ED-88E4-4A4C-9BB9-1B3FC513E814}"/>
                </a:ext>
              </a:extLst>
            </p:cNvPr>
            <p:cNvSpPr/>
            <p:nvPr/>
          </p:nvSpPr>
          <p:spPr>
            <a:xfrm>
              <a:off x="3588608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43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2" name="Zaokrąglony prostokąt 31">
              <a:extLst>
                <a:ext uri="{FF2B5EF4-FFF2-40B4-BE49-F238E27FC236}">
                  <a16:creationId xmlns:a16="http://schemas.microsoft.com/office/drawing/2014/main" id="{B0ECA1AB-7C56-7243-8D72-129A44EAE573}"/>
                </a:ext>
              </a:extLst>
            </p:cNvPr>
            <p:cNvSpPr/>
            <p:nvPr/>
          </p:nvSpPr>
          <p:spPr>
            <a:xfrm>
              <a:off x="3891001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51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3" name="Zaokrąglony prostokąt 31">
              <a:extLst>
                <a:ext uri="{FF2B5EF4-FFF2-40B4-BE49-F238E27FC236}">
                  <a16:creationId xmlns:a16="http://schemas.microsoft.com/office/drawing/2014/main" id="{ECF3F417-9C18-2B47-A762-0D3377F87FE2}"/>
                </a:ext>
              </a:extLst>
            </p:cNvPr>
            <p:cNvSpPr/>
            <p:nvPr/>
          </p:nvSpPr>
          <p:spPr>
            <a:xfrm>
              <a:off x="4192191" y="550285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5E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4" name="Zaokrąglony prostokąt 31">
              <a:extLst>
                <a:ext uri="{FF2B5EF4-FFF2-40B4-BE49-F238E27FC236}">
                  <a16:creationId xmlns:a16="http://schemas.microsoft.com/office/drawing/2014/main" id="{A71BE7F9-6749-BB4A-B3EB-7CCD46660B18}"/>
                </a:ext>
              </a:extLst>
            </p:cNvPr>
            <p:cNvSpPr/>
            <p:nvPr/>
          </p:nvSpPr>
          <p:spPr>
            <a:xfrm>
              <a:off x="4493381" y="5502851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006B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5" name="Zaokrąglony prostokąt 31">
              <a:extLst>
                <a:ext uri="{FF2B5EF4-FFF2-40B4-BE49-F238E27FC236}">
                  <a16:creationId xmlns:a16="http://schemas.microsoft.com/office/drawing/2014/main" id="{C1D7D775-57A1-B940-8172-46BD9D5B0AE8}"/>
                </a:ext>
              </a:extLst>
            </p:cNvPr>
            <p:cNvSpPr/>
            <p:nvPr/>
          </p:nvSpPr>
          <p:spPr>
            <a:xfrm>
              <a:off x="4784036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07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6" name="Zaokrąglony prostokąt 31">
              <a:extLst>
                <a:ext uri="{FF2B5EF4-FFF2-40B4-BE49-F238E27FC236}">
                  <a16:creationId xmlns:a16="http://schemas.microsoft.com/office/drawing/2014/main" id="{D5C46349-1865-7540-B62A-57C222D44CDE}"/>
                </a:ext>
              </a:extLst>
            </p:cNvPr>
            <p:cNvSpPr/>
            <p:nvPr/>
          </p:nvSpPr>
          <p:spPr>
            <a:xfrm>
              <a:off x="5086429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D8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7" name="Zaokrąglony prostokąt 31">
              <a:extLst>
                <a:ext uri="{FF2B5EF4-FFF2-40B4-BE49-F238E27FC236}">
                  <a16:creationId xmlns:a16="http://schemas.microsoft.com/office/drawing/2014/main" id="{312DB4E5-428A-EF46-B427-785E0CC75750}"/>
                </a:ext>
              </a:extLst>
            </p:cNvPr>
            <p:cNvSpPr/>
            <p:nvPr/>
          </p:nvSpPr>
          <p:spPr>
            <a:xfrm>
              <a:off x="5388822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148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8" name="Zaokrąglony prostokąt 31">
              <a:extLst>
                <a:ext uri="{FF2B5EF4-FFF2-40B4-BE49-F238E27FC236}">
                  <a16:creationId xmlns:a16="http://schemas.microsoft.com/office/drawing/2014/main" id="{893F16BD-AE57-3143-8AC8-CBB1CC185753}"/>
                </a:ext>
              </a:extLst>
            </p:cNvPr>
            <p:cNvSpPr/>
            <p:nvPr/>
          </p:nvSpPr>
          <p:spPr>
            <a:xfrm>
              <a:off x="5687703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249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9" name="Zaokrąglony prostokąt 31">
              <a:extLst>
                <a:ext uri="{FF2B5EF4-FFF2-40B4-BE49-F238E27FC236}">
                  <a16:creationId xmlns:a16="http://schemas.microsoft.com/office/drawing/2014/main" id="{690AFCBB-FA35-6F44-B0A3-77A7E18250C2}"/>
                </a:ext>
              </a:extLst>
            </p:cNvPr>
            <p:cNvSpPr/>
            <p:nvPr/>
          </p:nvSpPr>
          <p:spPr>
            <a:xfrm>
              <a:off x="5988893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36A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0" name="Zaokrąglony prostokąt 31">
              <a:extLst>
                <a:ext uri="{FF2B5EF4-FFF2-40B4-BE49-F238E27FC236}">
                  <a16:creationId xmlns:a16="http://schemas.microsoft.com/office/drawing/2014/main" id="{3F977933-C353-D24B-B738-5D67C1CBB131}"/>
                </a:ext>
              </a:extLst>
            </p:cNvPr>
            <p:cNvSpPr/>
            <p:nvPr/>
          </p:nvSpPr>
          <p:spPr>
            <a:xfrm>
              <a:off x="6286571" y="550285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4BA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1" name="Zaokrąglony prostokąt 31">
              <a:extLst>
                <a:ext uri="{FF2B5EF4-FFF2-40B4-BE49-F238E27FC236}">
                  <a16:creationId xmlns:a16="http://schemas.microsoft.com/office/drawing/2014/main" id="{72B18CE4-FBA8-F945-9F45-658D0EE4490B}"/>
                </a:ext>
              </a:extLst>
            </p:cNvPr>
            <p:cNvSpPr/>
            <p:nvPr/>
          </p:nvSpPr>
          <p:spPr>
            <a:xfrm>
              <a:off x="6585452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5CB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2" name="Zaokrąglony prostokąt 31">
              <a:extLst>
                <a:ext uri="{FF2B5EF4-FFF2-40B4-BE49-F238E27FC236}">
                  <a16:creationId xmlns:a16="http://schemas.microsoft.com/office/drawing/2014/main" id="{08606F24-A67C-F140-9134-79B6BEF07F1E}"/>
                </a:ext>
              </a:extLst>
            </p:cNvPr>
            <p:cNvSpPr/>
            <p:nvPr/>
          </p:nvSpPr>
          <p:spPr>
            <a:xfrm>
              <a:off x="6885536" y="550425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6FB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3" name="Zaokrąglony prostokąt 31">
              <a:extLst>
                <a:ext uri="{FF2B5EF4-FFF2-40B4-BE49-F238E27FC236}">
                  <a16:creationId xmlns:a16="http://schemas.microsoft.com/office/drawing/2014/main" id="{2403FD72-B490-AF4F-93AD-80573CBA37A2}"/>
                </a:ext>
              </a:extLst>
            </p:cNvPr>
            <p:cNvSpPr/>
            <p:nvPr/>
          </p:nvSpPr>
          <p:spPr>
            <a:xfrm>
              <a:off x="7186726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80C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4" name="Zaokrąglony prostokąt 31">
              <a:extLst>
                <a:ext uri="{FF2B5EF4-FFF2-40B4-BE49-F238E27FC236}">
                  <a16:creationId xmlns:a16="http://schemas.microsoft.com/office/drawing/2014/main" id="{FB069490-657B-9C42-ABB2-92C74C24BBB6}"/>
                </a:ext>
              </a:extLst>
            </p:cNvPr>
            <p:cNvSpPr/>
            <p:nvPr/>
          </p:nvSpPr>
          <p:spPr>
            <a:xfrm>
              <a:off x="7489119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94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5" name="Zaokrąglony prostokąt 31">
              <a:extLst>
                <a:ext uri="{FF2B5EF4-FFF2-40B4-BE49-F238E27FC236}">
                  <a16:creationId xmlns:a16="http://schemas.microsoft.com/office/drawing/2014/main" id="{C285F3C8-EFC8-AD47-B614-5C715BDD0A63}"/>
                </a:ext>
              </a:extLst>
            </p:cNvPr>
            <p:cNvSpPr/>
            <p:nvPr/>
          </p:nvSpPr>
          <p:spPr>
            <a:xfrm>
              <a:off x="7790309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A7D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6" name="Zaokrąglony prostokąt 31">
              <a:extLst>
                <a:ext uri="{FF2B5EF4-FFF2-40B4-BE49-F238E27FC236}">
                  <a16:creationId xmlns:a16="http://schemas.microsoft.com/office/drawing/2014/main" id="{A8DE8681-7126-E240-AFD4-AD4C5079DD71}"/>
                </a:ext>
              </a:extLst>
            </p:cNvPr>
            <p:cNvSpPr/>
            <p:nvPr/>
          </p:nvSpPr>
          <p:spPr>
            <a:xfrm>
              <a:off x="8092702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B8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7" name="Zaokrąglony prostokąt 31">
              <a:extLst>
                <a:ext uri="{FF2B5EF4-FFF2-40B4-BE49-F238E27FC236}">
                  <a16:creationId xmlns:a16="http://schemas.microsoft.com/office/drawing/2014/main" id="{9455CF14-32D1-1F4D-8342-E0C8E2AAA173}"/>
                </a:ext>
              </a:extLst>
            </p:cNvPr>
            <p:cNvSpPr/>
            <p:nvPr/>
          </p:nvSpPr>
          <p:spPr>
            <a:xfrm>
              <a:off x="8383356" y="550285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CBE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8" name="Zaokrąglony prostokąt 31">
              <a:extLst>
                <a:ext uri="{FF2B5EF4-FFF2-40B4-BE49-F238E27FC236}">
                  <a16:creationId xmlns:a16="http://schemas.microsoft.com/office/drawing/2014/main" id="{38B88707-1873-3B48-95EB-6F9694B1561E}"/>
                </a:ext>
              </a:extLst>
            </p:cNvPr>
            <p:cNvSpPr/>
            <p:nvPr/>
          </p:nvSpPr>
          <p:spPr>
            <a:xfrm>
              <a:off x="8684546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DD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9" name="Zaokrąglony prostokąt 31">
              <a:extLst>
                <a:ext uri="{FF2B5EF4-FFF2-40B4-BE49-F238E27FC236}">
                  <a16:creationId xmlns:a16="http://schemas.microsoft.com/office/drawing/2014/main" id="{BE84A1C3-A206-BE4C-8322-A000CA71987F}"/>
                </a:ext>
              </a:extLst>
            </p:cNvPr>
            <p:cNvSpPr/>
            <p:nvPr/>
          </p:nvSpPr>
          <p:spPr>
            <a:xfrm>
              <a:off x="8986939" y="5504258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0F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5" name="Zaokrąglony prostokąt 31">
            <a:extLst>
              <a:ext uri="{FF2B5EF4-FFF2-40B4-BE49-F238E27FC236}">
                <a16:creationId xmlns:a16="http://schemas.microsoft.com/office/drawing/2014/main" id="{CDE8A5E2-997A-DF42-A360-C4454C49C828}"/>
              </a:ext>
            </a:extLst>
          </p:cNvPr>
          <p:cNvSpPr/>
          <p:nvPr/>
        </p:nvSpPr>
        <p:spPr>
          <a:xfrm>
            <a:off x="5845426" y="5837081"/>
            <a:ext cx="105573" cy="322186"/>
          </a:xfrm>
          <a:prstGeom prst="roundRect">
            <a:avLst>
              <a:gd name="adj" fmla="val 0"/>
            </a:avLst>
          </a:prstGeom>
          <a:solidFill>
            <a:srgbClr val="0D8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pic>
        <p:nvPicPr>
          <p:cNvPr id="148" name="Obraz 147">
            <a:extLst>
              <a:ext uri="{FF2B5EF4-FFF2-40B4-BE49-F238E27FC236}">
                <a16:creationId xmlns:a16="http://schemas.microsoft.com/office/drawing/2014/main" id="{1C08BE24-5C7D-C943-8469-0E44F236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413" y="2348880"/>
            <a:ext cx="3567094" cy="355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01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 z n=100:</a:t>
            </a:r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Wartość w nawiasie kwadratowym definiuje, na ile części chcemy podzielić zbiór danych, a liczby w nawiasie okrągłym wskazują konkretny punkt podziału. W przypadku </a:t>
            </a:r>
            <a:r>
              <a:rPr lang="pl-PL" dirty="0" err="1"/>
              <a:t>kwartyli</a:t>
            </a:r>
            <a:r>
              <a:rPr lang="pl-PL" dirty="0"/>
              <a:t>, mamy 4 części, stąd n=4.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58BAC3B-5D69-591B-DD04-629BBCBCD0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39"/>
          <a:stretch/>
        </p:blipFill>
        <p:spPr>
          <a:xfrm>
            <a:off x="1158608" y="2304020"/>
            <a:ext cx="9874783" cy="112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513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pl-PL" dirty="0" err="1"/>
              <a:t>Kwantyl</a:t>
            </a:r>
            <a:r>
              <a:rPr lang="pl-PL" dirty="0"/>
              <a:t> i </a:t>
            </a:r>
            <a:r>
              <a:rPr lang="pl-PL" dirty="0" err="1"/>
              <a:t>kwartyl</a:t>
            </a:r>
            <a:r>
              <a:rPr lang="pl-PL" dirty="0"/>
              <a:t> - podsumowanie</a:t>
            </a:r>
          </a:p>
          <a:p>
            <a:pPr marL="0" indent="0" algn="just">
              <a:buNone/>
            </a:pPr>
            <a:r>
              <a:rPr lang="pl-PL" dirty="0" err="1"/>
              <a:t>Kwantyl</a:t>
            </a:r>
            <a:r>
              <a:rPr lang="pl-PL" dirty="0"/>
              <a:t> i </a:t>
            </a:r>
            <a:r>
              <a:rPr lang="pl-PL" dirty="0" err="1"/>
              <a:t>kwartyl</a:t>
            </a:r>
            <a:r>
              <a:rPr lang="pl-PL" dirty="0"/>
              <a:t> to pojęcia z obszaru statystyki, które są ze sobą ściśle związane, ale nie są tym samym.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Kwantyl</a:t>
            </a:r>
            <a:r>
              <a:rPr lang="pl-PL" dirty="0"/>
              <a:t> to ogólne pojęcie odnoszące się do punktu podziału zbioru danych na równe części. </a:t>
            </a:r>
            <a:r>
              <a:rPr lang="pl-PL" dirty="0" err="1"/>
              <a:t>Kwantyle</a:t>
            </a:r>
            <a:r>
              <a:rPr lang="pl-PL" dirty="0"/>
              <a:t> dzielą dane na określoną liczbę części.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zależności od liczby części, na jakie dzielimy zbiór, mamy różne rodzaje </a:t>
            </a:r>
            <a:r>
              <a:rPr lang="pl-PL" dirty="0" err="1"/>
              <a:t>kwantyli</a:t>
            </a:r>
            <a:r>
              <a:rPr lang="pl-PL" dirty="0"/>
              <a:t>: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Percentyl</a:t>
            </a:r>
            <a:r>
              <a:rPr lang="pl-PL" dirty="0">
                <a:solidFill>
                  <a:schemeClr val="bg2"/>
                </a:solidFill>
              </a:rPr>
              <a:t> (100 </a:t>
            </a:r>
            <a:r>
              <a:rPr lang="pl-PL" dirty="0" err="1">
                <a:solidFill>
                  <a:schemeClr val="bg2"/>
                </a:solidFill>
              </a:rPr>
              <a:t>kwantyli</a:t>
            </a:r>
            <a:r>
              <a:rPr lang="pl-PL" dirty="0">
                <a:solidFill>
                  <a:schemeClr val="bg2"/>
                </a:solidFill>
              </a:rPr>
              <a:t>): dzieli dane na 100 równych części.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Decyl (10 </a:t>
            </a:r>
            <a:r>
              <a:rPr lang="pl-PL" dirty="0" err="1">
                <a:solidFill>
                  <a:schemeClr val="bg2"/>
                </a:solidFill>
              </a:rPr>
              <a:t>kwantyli</a:t>
            </a:r>
            <a:r>
              <a:rPr lang="pl-PL" dirty="0">
                <a:solidFill>
                  <a:schemeClr val="bg2"/>
                </a:solidFill>
              </a:rPr>
              <a:t>): dzieli dane na 10 równych części.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 (4 </a:t>
            </a:r>
            <a:r>
              <a:rPr lang="pl-PL" dirty="0" err="1">
                <a:solidFill>
                  <a:schemeClr val="bg2"/>
                </a:solidFill>
              </a:rPr>
              <a:t>kwantyle</a:t>
            </a:r>
            <a:r>
              <a:rPr lang="pl-PL" dirty="0">
                <a:solidFill>
                  <a:schemeClr val="bg2"/>
                </a:solidFill>
              </a:rPr>
              <a:t>): dzieli dane na 4 równe części.</a:t>
            </a:r>
          </a:p>
          <a:p>
            <a:pPr lvl="1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r>
              <a:rPr lang="pl-PL" dirty="0"/>
              <a:t>Na </a:t>
            </a:r>
            <a:r>
              <a:rPr lang="pl-PL" dirty="0" err="1"/>
              <a:t>przykład:Kwantyl</a:t>
            </a:r>
            <a:r>
              <a:rPr lang="pl-PL" dirty="0"/>
              <a:t> 0.25 (25. </a:t>
            </a:r>
            <a:r>
              <a:rPr lang="pl-PL" dirty="0" err="1"/>
              <a:t>percentyl</a:t>
            </a:r>
            <a:r>
              <a:rPr lang="pl-PL" dirty="0"/>
              <a:t>) oznacza, że 25% danych jest mniejszych lub równych tej wartości.</a:t>
            </a:r>
          </a:p>
        </p:txBody>
      </p:sp>
    </p:spTree>
    <p:extLst>
      <p:ext uri="{BB962C8B-B14F-4D97-AF65-F5344CB8AC3E}">
        <p14:creationId xmlns:p14="http://schemas.microsoft.com/office/powerpoint/2010/main" val="488439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dirty="0" err="1"/>
              <a:t>Kwantyl</a:t>
            </a:r>
            <a:r>
              <a:rPr lang="pl-PL" dirty="0"/>
              <a:t> i </a:t>
            </a:r>
            <a:r>
              <a:rPr lang="pl-PL" dirty="0" err="1"/>
              <a:t>kwartyl</a:t>
            </a:r>
            <a:r>
              <a:rPr lang="pl-PL" dirty="0"/>
              <a:t> - podsumowanie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Kwartyl</a:t>
            </a:r>
            <a:r>
              <a:rPr lang="pl-PL" dirty="0"/>
              <a:t> to specyficzny rodzaj </a:t>
            </a:r>
            <a:r>
              <a:rPr lang="pl-PL" dirty="0" err="1"/>
              <a:t>kwantyla</a:t>
            </a:r>
            <a:r>
              <a:rPr lang="pl-PL" dirty="0"/>
              <a:t>, który dzieli dane na cztery równe części:</a:t>
            </a:r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Pierwszy </a:t>
            </a:r>
            <a:r>
              <a:rPr lang="pl-PL" dirty="0" err="1"/>
              <a:t>kwartyl</a:t>
            </a:r>
            <a:r>
              <a:rPr lang="pl-PL" dirty="0"/>
              <a:t> (Q1): 25% danych jest poniżej tej wartości (odpowiada 25. </a:t>
            </a:r>
            <a:r>
              <a:rPr lang="pl-PL" dirty="0" err="1"/>
              <a:t>percentylowi</a:t>
            </a:r>
            <a:r>
              <a:rPr lang="pl-PL" dirty="0"/>
              <a:t> lub </a:t>
            </a:r>
            <a:r>
              <a:rPr lang="pl-PL" dirty="0" err="1"/>
              <a:t>kwantylowi</a:t>
            </a:r>
            <a:r>
              <a:rPr lang="pl-PL" dirty="0"/>
              <a:t> 0.25).</a:t>
            </a:r>
          </a:p>
          <a:p>
            <a:pPr algn="just"/>
            <a:endParaRPr lang="pl-PL" dirty="0"/>
          </a:p>
          <a:p>
            <a:pPr lvl="1" algn="just"/>
            <a:r>
              <a:rPr lang="pl-PL" dirty="0"/>
              <a:t>Drugi </a:t>
            </a:r>
            <a:r>
              <a:rPr lang="pl-PL" dirty="0" err="1"/>
              <a:t>kwartyl</a:t>
            </a:r>
            <a:r>
              <a:rPr lang="pl-PL" dirty="0"/>
              <a:t> (Q2): 50% danych jest poniżej tej wartości, co jest równoznaczne z medianą (odpowiada 50. </a:t>
            </a:r>
            <a:r>
              <a:rPr lang="pl-PL" dirty="0" err="1"/>
              <a:t>percentylowi</a:t>
            </a:r>
            <a:r>
              <a:rPr lang="pl-PL" dirty="0"/>
              <a:t> lub </a:t>
            </a:r>
            <a:r>
              <a:rPr lang="pl-PL" dirty="0" err="1"/>
              <a:t>kwantylowi</a:t>
            </a:r>
            <a:r>
              <a:rPr lang="pl-PL" dirty="0"/>
              <a:t> 0.50).</a:t>
            </a:r>
          </a:p>
          <a:p>
            <a:pPr algn="just"/>
            <a:endParaRPr lang="pl-PL" dirty="0"/>
          </a:p>
          <a:p>
            <a:pPr lvl="1" algn="just"/>
            <a:r>
              <a:rPr lang="pl-PL" dirty="0"/>
              <a:t>Trzeci </a:t>
            </a:r>
            <a:r>
              <a:rPr lang="pl-PL" dirty="0" err="1"/>
              <a:t>kwartyl</a:t>
            </a:r>
            <a:r>
              <a:rPr lang="pl-PL" dirty="0"/>
              <a:t> (Q3): 75% danych jest poniżej tej wartości (odpowiada 75. </a:t>
            </a:r>
            <a:r>
              <a:rPr lang="pl-PL" dirty="0" err="1"/>
              <a:t>percentylowi</a:t>
            </a:r>
            <a:r>
              <a:rPr lang="pl-PL" dirty="0"/>
              <a:t> lub </a:t>
            </a:r>
            <a:r>
              <a:rPr lang="pl-PL" dirty="0" err="1"/>
              <a:t>kwantylowi</a:t>
            </a:r>
            <a:r>
              <a:rPr lang="pl-PL" dirty="0"/>
              <a:t> 0.75).</a:t>
            </a:r>
          </a:p>
        </p:txBody>
      </p:sp>
    </p:spTree>
    <p:extLst>
      <p:ext uri="{BB962C8B-B14F-4D97-AF65-F5344CB8AC3E}">
        <p14:creationId xmlns:p14="http://schemas.microsoft.com/office/powerpoint/2010/main" val="1479263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pl-PL" dirty="0" err="1"/>
              <a:t>Kwantyl</a:t>
            </a:r>
            <a:r>
              <a:rPr lang="pl-PL" dirty="0"/>
              <a:t> i </a:t>
            </a:r>
            <a:r>
              <a:rPr lang="pl-PL" dirty="0" err="1"/>
              <a:t>kwartyl</a:t>
            </a:r>
            <a:r>
              <a:rPr lang="pl-PL" dirty="0"/>
              <a:t> - podsumowanie</a:t>
            </a:r>
          </a:p>
          <a:p>
            <a:pPr marL="0" indent="0" algn="just">
              <a:buNone/>
            </a:pPr>
            <a:r>
              <a:rPr lang="pl-PL" dirty="0"/>
              <a:t>Kluczowe różnice:</a:t>
            </a:r>
          </a:p>
          <a:p>
            <a:pPr marL="0" indent="0" algn="just">
              <a:buNone/>
            </a:pPr>
            <a:r>
              <a:rPr lang="pl-PL" b="1" dirty="0" err="1"/>
              <a:t>Kwantyl</a:t>
            </a:r>
            <a:r>
              <a:rPr lang="pl-PL" dirty="0"/>
              <a:t> to bardziej ogólny termin odnoszący się do podziału zbioru danych na dowolną liczbę części (np. 10 części w przypadku decyli, 100 części w przypadku </a:t>
            </a:r>
            <a:r>
              <a:rPr lang="pl-PL" dirty="0" err="1"/>
              <a:t>percentyli</a:t>
            </a:r>
            <a:r>
              <a:rPr lang="pl-PL" dirty="0"/>
              <a:t>).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Kwartyl</a:t>
            </a:r>
            <a:r>
              <a:rPr lang="pl-PL" dirty="0"/>
              <a:t> to specyficzny przypadek </a:t>
            </a:r>
            <a:r>
              <a:rPr lang="pl-PL" dirty="0" err="1"/>
              <a:t>kwantyla</a:t>
            </a:r>
            <a:r>
              <a:rPr lang="pl-PL" dirty="0"/>
              <a:t>, który dzieli dane na 4 równe części (25%, 50%, 75%).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Przykład: </a:t>
            </a:r>
            <a:r>
              <a:rPr lang="pl-PL" dirty="0" err="1">
                <a:solidFill>
                  <a:schemeClr val="bg2"/>
                </a:solidFill>
              </a:rPr>
              <a:t>Kwantyl</a:t>
            </a:r>
            <a:r>
              <a:rPr lang="pl-PL" dirty="0">
                <a:solidFill>
                  <a:schemeClr val="bg2"/>
                </a:solidFill>
              </a:rPr>
              <a:t> 0.25 oznacza 25. </a:t>
            </a:r>
            <a:r>
              <a:rPr lang="pl-PL" dirty="0" err="1">
                <a:solidFill>
                  <a:schemeClr val="bg2"/>
                </a:solidFill>
              </a:rPr>
              <a:t>percentyl</a:t>
            </a:r>
            <a:r>
              <a:rPr lang="pl-PL" dirty="0">
                <a:solidFill>
                  <a:schemeClr val="bg2"/>
                </a:solidFill>
              </a:rPr>
              <a:t> (lub pierwszy </a:t>
            </a:r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, Q1).</a:t>
            </a:r>
          </a:p>
          <a:p>
            <a:pPr lvl="1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r>
              <a:rPr lang="pl-PL" dirty="0" err="1"/>
              <a:t>Kwartyl</a:t>
            </a:r>
            <a:r>
              <a:rPr lang="pl-PL" dirty="0"/>
              <a:t> jest jednym z trzech specyficznych punktów: Q1, Q2 (mediana) i Q3, które dzielą dane na 4 części.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skrócie: każdy </a:t>
            </a:r>
            <a:r>
              <a:rPr lang="pl-PL" dirty="0" err="1"/>
              <a:t>kwartyl</a:t>
            </a:r>
            <a:r>
              <a:rPr lang="pl-PL" dirty="0"/>
              <a:t> to </a:t>
            </a:r>
            <a:r>
              <a:rPr lang="pl-PL" dirty="0" err="1"/>
              <a:t>kwantyl</a:t>
            </a:r>
            <a:r>
              <a:rPr lang="pl-PL" dirty="0"/>
              <a:t>, ale nie każdy </a:t>
            </a:r>
            <a:r>
              <a:rPr lang="pl-PL" dirty="0" err="1"/>
              <a:t>kwantyl</a:t>
            </a:r>
            <a:r>
              <a:rPr lang="pl-PL" dirty="0"/>
              <a:t> jest </a:t>
            </a:r>
            <a:r>
              <a:rPr lang="pl-PL" dirty="0" err="1"/>
              <a:t>kwartylem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4343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Rozkład Jednostajny:</a:t>
            </a:r>
          </a:p>
          <a:p>
            <a:pPr marL="0" indent="0" algn="ctr">
              <a:buNone/>
            </a:pPr>
            <a:endParaRPr lang="pl-PL" dirty="0"/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Rozkład jednostajny charakteryzuje się równomiernym rozkładem prawdopodobieństwa w określonym zakresie.</a:t>
            </a:r>
          </a:p>
          <a:p>
            <a:pPr marL="342900" lvl="1" indent="-342900" algn="just"/>
            <a:endParaRPr lang="pl-PL" dirty="0">
              <a:solidFill>
                <a:schemeClr val="bg2"/>
              </a:solidFill>
            </a:endParaRP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Wszystkie wartości w danym przedziale mają równe prawdopodobieństwo wystąpienia.</a:t>
            </a:r>
          </a:p>
        </p:txBody>
      </p:sp>
    </p:spTree>
    <p:extLst>
      <p:ext uri="{BB962C8B-B14F-4D97-AF65-F5344CB8AC3E}">
        <p14:creationId xmlns:p14="http://schemas.microsoft.com/office/powerpoint/2010/main" val="5020084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Rozkład Normalny (Gaussowski):</a:t>
            </a:r>
          </a:p>
          <a:p>
            <a:pPr marL="0" indent="0" algn="ctr">
              <a:buNone/>
            </a:pPr>
            <a:endParaRPr lang="pl-PL" dirty="0"/>
          </a:p>
          <a:p>
            <a:pPr algn="just"/>
            <a:r>
              <a:rPr lang="pl-PL" dirty="0"/>
              <a:t>Rozkład normalny jest najczęściej spotykanym rozkładem w statystyce.</a:t>
            </a:r>
          </a:p>
          <a:p>
            <a:pPr algn="just"/>
            <a:r>
              <a:rPr lang="pl-PL" dirty="0"/>
              <a:t>Charakteryzuje się kształtem dzwonu (</a:t>
            </a:r>
            <a:r>
              <a:rPr lang="pl-PL" dirty="0" err="1"/>
              <a:t>bell-shaped</a:t>
            </a:r>
            <a:r>
              <a:rPr lang="pl-PL" dirty="0"/>
              <a:t> </a:t>
            </a:r>
            <a:r>
              <a:rPr lang="pl-PL" dirty="0" err="1"/>
              <a:t>curve</a:t>
            </a:r>
            <a:r>
              <a:rPr lang="pl-PL" dirty="0"/>
              <a:t>).</a:t>
            </a:r>
          </a:p>
          <a:p>
            <a:pPr algn="just"/>
            <a:r>
              <a:rPr lang="pl-PL" dirty="0"/>
              <a:t>Posiada dwie ważne miary:</a:t>
            </a:r>
          </a:p>
          <a:p>
            <a:pPr lvl="1" algn="just"/>
            <a:r>
              <a:rPr lang="pl-PL" dirty="0"/>
              <a:t>średnią  </a:t>
            </a:r>
          </a:p>
          <a:p>
            <a:pPr lvl="1" algn="just"/>
            <a:r>
              <a:rPr lang="pl-PL" dirty="0"/>
              <a:t>odchylenie standardowe</a:t>
            </a:r>
          </a:p>
        </p:txBody>
      </p:sp>
    </p:spTree>
    <p:extLst>
      <p:ext uri="{BB962C8B-B14F-4D97-AF65-F5344CB8AC3E}">
        <p14:creationId xmlns:p14="http://schemas.microsoft.com/office/powerpoint/2010/main" val="2177486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pl-PL" dirty="0"/>
              <a:t>Rozkład Skośny: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Rozkład skośny (przechylony) ma asymetryczny kształt.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Wartości skośne w lewo mają długi ogon w lewo, a wartości skośne w prawo mają długi ogon w prawo.</a:t>
            </a:r>
          </a:p>
          <a:p>
            <a:pPr algn="just"/>
            <a:endParaRPr lang="pl-PL" dirty="0"/>
          </a:p>
          <a:p>
            <a:pPr marL="0" indent="0" algn="ctr">
              <a:buNone/>
            </a:pPr>
            <a:r>
              <a:rPr lang="pl-PL" dirty="0"/>
              <a:t>Rozkład </a:t>
            </a:r>
            <a:r>
              <a:rPr lang="pl-PL" dirty="0" err="1"/>
              <a:t>Kurtozy</a:t>
            </a:r>
            <a:r>
              <a:rPr lang="pl-PL" dirty="0"/>
              <a:t>: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Mierzy "spiczastość" lub "płaskość" rozkładu.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Rozkłady </a:t>
            </a:r>
            <a:r>
              <a:rPr lang="pl-PL" dirty="0" err="1">
                <a:solidFill>
                  <a:schemeClr val="bg2"/>
                </a:solidFill>
              </a:rPr>
              <a:t>leptokurtyczne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kurtoza</a:t>
            </a:r>
            <a:r>
              <a:rPr lang="pl-PL" dirty="0">
                <a:solidFill>
                  <a:schemeClr val="bg2"/>
                </a:solidFill>
              </a:rPr>
              <a:t> &gt; 3) mają dłuższe i węższe ogony, podczas gdy rozkłady </a:t>
            </a:r>
            <a:r>
              <a:rPr lang="pl-PL" dirty="0" err="1">
                <a:solidFill>
                  <a:schemeClr val="bg2"/>
                </a:solidFill>
              </a:rPr>
              <a:t>płaskokurtyczne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kurtoza</a:t>
            </a:r>
            <a:r>
              <a:rPr lang="pl-PL" dirty="0">
                <a:solidFill>
                  <a:schemeClr val="bg2"/>
                </a:solidFill>
              </a:rPr>
              <a:t> &lt; 3) mają krótsze ogony.</a:t>
            </a:r>
          </a:p>
          <a:p>
            <a:pPr algn="just"/>
            <a:endParaRPr lang="pl-PL" dirty="0"/>
          </a:p>
          <a:p>
            <a:pPr marL="0" indent="0" algn="ctr">
              <a:buNone/>
            </a:pPr>
            <a:r>
              <a:rPr lang="pl-PL" dirty="0"/>
              <a:t>Rozkład Dwumodalny: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Rozkład dwumodalny składa się z dwóch różnych </a:t>
            </a:r>
            <a:r>
              <a:rPr lang="pl-PL" dirty="0" err="1">
                <a:solidFill>
                  <a:schemeClr val="bg2"/>
                </a:solidFill>
              </a:rPr>
              <a:t>modów</a:t>
            </a:r>
            <a:r>
              <a:rPr lang="pl-PL" dirty="0">
                <a:solidFill>
                  <a:schemeClr val="bg2"/>
                </a:solidFill>
              </a:rPr>
              <a:t> (szczytów), co oznacza, że dane zawierają dwie różne dominujące wartości.</a:t>
            </a:r>
          </a:p>
        </p:txBody>
      </p:sp>
    </p:spTree>
    <p:extLst>
      <p:ext uri="{BB962C8B-B14F-4D97-AF65-F5344CB8AC3E}">
        <p14:creationId xmlns:p14="http://schemas.microsoft.com/office/powerpoint/2010/main" val="16967002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Opis wykorzystywanych metod: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np.random.uniform</a:t>
            </a:r>
            <a:r>
              <a:rPr lang="pl-PL" b="1" dirty="0"/>
              <a:t>()</a:t>
            </a:r>
          </a:p>
          <a:p>
            <a:pPr algn="just"/>
            <a:r>
              <a:rPr lang="pl-PL" dirty="0"/>
              <a:t>Metoda </a:t>
            </a:r>
            <a:r>
              <a:rPr lang="pl-PL" dirty="0" err="1"/>
              <a:t>np.random.uniform</a:t>
            </a:r>
            <a:r>
              <a:rPr lang="pl-PL" dirty="0"/>
              <a:t>() generuje losowe dane z rozkładu jednostajnego.</a:t>
            </a:r>
          </a:p>
          <a:p>
            <a:pPr lvl="1" algn="just"/>
            <a:r>
              <a:rPr lang="pl-PL" dirty="0" err="1"/>
              <a:t>low</a:t>
            </a:r>
            <a:r>
              <a:rPr lang="pl-PL" dirty="0"/>
              <a:t>: Dolny zakres wartości.</a:t>
            </a:r>
          </a:p>
          <a:p>
            <a:pPr lvl="1" algn="just"/>
            <a:r>
              <a:rPr lang="pl-PL" dirty="0"/>
              <a:t>high: Górny zakres wartości.</a:t>
            </a:r>
          </a:p>
          <a:p>
            <a:pPr lvl="1" algn="just"/>
            <a:r>
              <a:rPr lang="pl-PL" dirty="0" err="1"/>
              <a:t>size</a:t>
            </a:r>
            <a:r>
              <a:rPr lang="pl-PL" dirty="0"/>
              <a:t>: Kształt generowanego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29544244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Opis wykorzystywanych metod:</a:t>
            </a:r>
          </a:p>
          <a:p>
            <a:pPr marL="0" indent="0" algn="just">
              <a:buNone/>
            </a:pPr>
            <a:r>
              <a:rPr lang="pl-PL" b="1" dirty="0" err="1"/>
              <a:t>np.random.normal</a:t>
            </a:r>
            <a:r>
              <a:rPr lang="pl-PL" b="1" dirty="0"/>
              <a:t>()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Metoda </a:t>
            </a:r>
            <a:r>
              <a:rPr lang="pl-PL" dirty="0" err="1">
                <a:solidFill>
                  <a:schemeClr val="bg2"/>
                </a:solidFill>
              </a:rPr>
              <a:t>np.random.normal</a:t>
            </a:r>
            <a:r>
              <a:rPr lang="pl-PL" dirty="0">
                <a:solidFill>
                  <a:schemeClr val="bg2"/>
                </a:solidFill>
              </a:rPr>
              <a:t>() generuje losowe dane z rozkładu normalnego (Gaussowskiego).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loc</a:t>
            </a:r>
            <a:r>
              <a:rPr lang="pl-PL" dirty="0">
                <a:solidFill>
                  <a:schemeClr val="bg2"/>
                </a:solidFill>
              </a:rPr>
              <a:t>: Średnia rozkładu (wartość oczekiwana).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scale</a:t>
            </a:r>
            <a:r>
              <a:rPr lang="pl-PL" dirty="0">
                <a:solidFill>
                  <a:schemeClr val="bg2"/>
                </a:solidFill>
              </a:rPr>
              <a:t>: Odchylenie standardowe rozkładu.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size</a:t>
            </a:r>
            <a:r>
              <a:rPr lang="pl-PL" dirty="0">
                <a:solidFill>
                  <a:schemeClr val="bg2"/>
                </a:solidFill>
              </a:rPr>
              <a:t>: Kształt generowanego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4235357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Opis wykorzystywanych metod:</a:t>
            </a:r>
          </a:p>
          <a:p>
            <a:pPr marL="0" indent="0" algn="just">
              <a:buNone/>
            </a:pPr>
            <a:r>
              <a:rPr lang="pl-PL" b="1" dirty="0" err="1"/>
              <a:t>np.random.gamma</a:t>
            </a:r>
            <a:r>
              <a:rPr lang="pl-PL" b="1" dirty="0"/>
              <a:t>()</a:t>
            </a:r>
          </a:p>
          <a:p>
            <a:pPr algn="just"/>
            <a:r>
              <a:rPr lang="pl-PL" dirty="0"/>
              <a:t>Metoda </a:t>
            </a:r>
            <a:r>
              <a:rPr lang="pl-PL" dirty="0" err="1"/>
              <a:t>np.random.gamma</a:t>
            </a:r>
            <a:r>
              <a:rPr lang="pl-PL" dirty="0"/>
              <a:t>() generuje losowe dane z rozkładu gamma.</a:t>
            </a:r>
          </a:p>
          <a:p>
            <a:pPr lvl="1" algn="just"/>
            <a:r>
              <a:rPr lang="pl-PL" dirty="0" err="1"/>
              <a:t>shape</a:t>
            </a:r>
            <a:r>
              <a:rPr lang="pl-PL" dirty="0"/>
              <a:t>: Parametr kształtu (kształt rozkładu).</a:t>
            </a:r>
          </a:p>
          <a:p>
            <a:pPr lvl="1" algn="just"/>
            <a:r>
              <a:rPr lang="pl-PL" dirty="0" err="1"/>
              <a:t>scale</a:t>
            </a:r>
            <a:r>
              <a:rPr lang="pl-PL" dirty="0"/>
              <a:t>: Skalowanie rozkładu (opcjonalne, domyślnie 1.0).</a:t>
            </a:r>
          </a:p>
          <a:p>
            <a:pPr lvl="1" algn="just"/>
            <a:r>
              <a:rPr lang="pl-PL" dirty="0" err="1"/>
              <a:t>size</a:t>
            </a:r>
            <a:r>
              <a:rPr lang="pl-PL" dirty="0"/>
              <a:t>: Kształt generowanego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1699263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A07D0E-2C0B-3E29-9D21-25DCB948B3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analizie danych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377D892-8CF2-19EE-23B8-C10F10F799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Wstęp do Data Science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AE63F94-F7F1-DBB0-9E7C-FC2118C76E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1C30FDB0-AB80-DF25-2596-049DBA28D5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163A9BF6-DB26-BC57-FF72-C69439679D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166" b="3166"/>
          <a:stretch/>
        </p:blipFill>
        <p:spPr>
          <a:xfrm>
            <a:off x="7123154" y="1394293"/>
            <a:ext cx="3916364" cy="3916364"/>
          </a:xfrm>
        </p:spPr>
      </p:pic>
    </p:spTree>
    <p:extLst>
      <p:ext uri="{BB962C8B-B14F-4D97-AF65-F5344CB8AC3E}">
        <p14:creationId xmlns:p14="http://schemas.microsoft.com/office/powerpoint/2010/main" val="22251587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Opis metody </a:t>
            </a:r>
            <a:r>
              <a:rPr lang="pl-PL" b="1" dirty="0" err="1"/>
              <a:t>plt.hist</a:t>
            </a:r>
            <a:r>
              <a:rPr lang="pl-PL" b="1" dirty="0"/>
              <a:t>()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E8983F2-533C-F072-55C1-8C0194E382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098"/>
          <a:stretch/>
        </p:blipFill>
        <p:spPr>
          <a:xfrm>
            <a:off x="2126587" y="2045722"/>
            <a:ext cx="7938826" cy="441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783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Przykład: Rozkład Jednostajny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BB23E06-7D8D-1523-8224-5D9699C6C4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04"/>
          <a:stretch/>
        </p:blipFill>
        <p:spPr>
          <a:xfrm>
            <a:off x="1652368" y="2194076"/>
            <a:ext cx="8887263" cy="318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577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Wizualizacja Rozkładu Jednostajnego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BE566FC-72A4-EFB6-0DCD-787AF651F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941" y="2229621"/>
            <a:ext cx="5502117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713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Przykład: Rozkład Normalny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9A8D031B-97BD-BD59-5FD2-F1794E4998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97"/>
          <a:stretch/>
        </p:blipFill>
        <p:spPr>
          <a:xfrm>
            <a:off x="1680127" y="2317136"/>
            <a:ext cx="8831746" cy="29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590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Wizualizacja Rozkładu Normalnego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6047702-EA9F-3BFC-8EA8-46723E8E9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217" y="2206759"/>
            <a:ext cx="5151566" cy="38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614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Przykład: Rozkład Skośny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CFF3CEA-87E1-3321-AC27-CD16D6DE34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08"/>
          <a:stretch/>
        </p:blipFill>
        <p:spPr>
          <a:xfrm>
            <a:off x="2008287" y="2322189"/>
            <a:ext cx="8175425" cy="293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0437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Wizualizacja Rozkładu Skośnego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911008B-7462-35B5-B103-4C5FFE1F7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389" y="2237242"/>
            <a:ext cx="5319221" cy="38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901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Przykład: Rozkład dwumodalny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AA872B7-8957-5F44-61E0-8824A74542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94"/>
          <a:stretch/>
        </p:blipFill>
        <p:spPr>
          <a:xfrm>
            <a:off x="1432757" y="2159219"/>
            <a:ext cx="9326485" cy="253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645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Wizualizacja Rozkładu Dwumodalny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9D84250-A020-4934-64FA-5117C613B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148" y="2229621"/>
            <a:ext cx="5349704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355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 tej sekcji skupimy się na kilku kluczowych elementach języka </a:t>
            </a:r>
            <a:r>
              <a:rPr lang="pl-PL" dirty="0" err="1"/>
              <a:t>Python</a:t>
            </a:r>
            <a:r>
              <a:rPr lang="pl-PL" dirty="0"/>
              <a:t>, które są istotne w kontekście analizy danych i programowania w obszarze Data Science.</a:t>
            </a:r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r">
              <a:buNone/>
            </a:pPr>
            <a:r>
              <a:rPr lang="pl-PL" sz="1050" dirty="0"/>
              <a:t>GPL, https://commons.wikimedia.org/w/index.php?curid=34991651</a:t>
            </a:r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67F56767-61F0-38A2-257E-6C01AF279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4974" y="2842263"/>
            <a:ext cx="2962052" cy="325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45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E4EBA057-E7ED-2C6C-58FD-488CD61797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AI </a:t>
            </a:r>
            <a:r>
              <a:rPr lang="pl-PL" dirty="0" err="1"/>
              <a:t>Enabled</a:t>
            </a:r>
            <a:r>
              <a:rPr lang="pl-PL" dirty="0"/>
              <a:t> Automation Developer</a:t>
            </a:r>
          </a:p>
        </p:txBody>
      </p:sp>
      <p:pic>
        <p:nvPicPr>
          <p:cNvPr id="3" name="Symbol zastępczy obrazu 2">
            <a:extLst>
              <a:ext uri="{FF2B5EF4-FFF2-40B4-BE49-F238E27FC236}">
                <a16:creationId xmlns:a16="http://schemas.microsoft.com/office/drawing/2014/main" id="{221DE51B-3A15-897D-1543-1FD7234E70D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3166" b="3166"/>
          <a:stretch/>
        </p:blipFill>
        <p:spPr>
          <a:xfrm>
            <a:off x="5052795" y="1007388"/>
            <a:ext cx="2086411" cy="2086411"/>
          </a:xfrm>
        </p:spPr>
      </p:pic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1904DA14-F699-26B2-2E92-FF525C7428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</p:spTree>
    <p:extLst>
      <p:ext uri="{BB962C8B-B14F-4D97-AF65-F5344CB8AC3E}">
        <p14:creationId xmlns:p14="http://schemas.microsoft.com/office/powerpoint/2010/main" val="12604150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Różnica między metodą a funkcją w </a:t>
            </a:r>
            <a:r>
              <a:rPr lang="pl-PL" dirty="0" err="1"/>
              <a:t>Pythonie</a:t>
            </a:r>
            <a:r>
              <a:rPr lang="pl-PL" dirty="0"/>
              <a:t> dotyczy przede wszystkim kontekstu, w którym są one używane: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BB37CBDF-C78E-550F-6E58-3AF57B35A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711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Metoda: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Metoda jest funkcją, która jest związana z konkretnym obiektem lub typem danych.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Jest wywoływana na rzecz konkretnego obiektu przy użyciu notacji kropkowej (.).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Metoda może mieć dostęp do danych zawartych w obiekcie, na którym jest wywoływana, za pomocą argumentu </a:t>
            </a:r>
            <a:r>
              <a:rPr lang="pl-PL" sz="2000" dirty="0" err="1">
                <a:solidFill>
                  <a:schemeClr val="bg2"/>
                </a:solidFill>
              </a:rPr>
              <a:t>self</a:t>
            </a:r>
            <a:r>
              <a:rPr lang="pl-PL" sz="2000" dirty="0">
                <a:solidFill>
                  <a:schemeClr val="bg2"/>
                </a:solidFill>
              </a:rPr>
              <a:t>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Przykładem metody jest .</a:t>
            </a:r>
            <a:r>
              <a:rPr lang="pl-PL" sz="2000" dirty="0" err="1"/>
              <a:t>append</a:t>
            </a:r>
            <a:r>
              <a:rPr lang="pl-PL" sz="2000" dirty="0"/>
              <a:t>() dla list, która dodaje element do listy, lub .</a:t>
            </a:r>
            <a:r>
              <a:rPr lang="pl-PL" sz="2000" dirty="0" err="1"/>
              <a:t>capitalize</a:t>
            </a:r>
            <a:r>
              <a:rPr lang="pl-PL" sz="2000" dirty="0"/>
              <a:t>() dla łańcuchów, która zmienia pierwszą literę na wielką.</a:t>
            </a:r>
          </a:p>
        </p:txBody>
      </p:sp>
    </p:spTree>
    <p:extLst>
      <p:ext uri="{BB962C8B-B14F-4D97-AF65-F5344CB8AC3E}">
        <p14:creationId xmlns:p14="http://schemas.microsoft.com/office/powerpoint/2010/main" val="31378886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Funkcja:</a:t>
            </a:r>
          </a:p>
          <a:p>
            <a:pPr lvl="1" algn="just"/>
            <a:r>
              <a:rPr lang="pl-PL" sz="2000" dirty="0"/>
              <a:t>Funkcja jest blokiem kodu, który wykonuje określone zadanie i może być wywoływany z dowolnego miejsca w programie.</a:t>
            </a:r>
          </a:p>
          <a:p>
            <a:pPr lvl="1" algn="just"/>
            <a:r>
              <a:rPr lang="pl-PL" sz="2000" dirty="0"/>
              <a:t>Nie jest związana z konkretnym obiektem ani typem danych.</a:t>
            </a:r>
          </a:p>
          <a:p>
            <a:pPr lvl="1" algn="just"/>
            <a:r>
              <a:rPr lang="pl-PL" sz="2000" dirty="0"/>
              <a:t>Funkcje są definiowane przy użyciu słowa kluczowego def i mogą przyjmować argumenty.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Przykładem funkcji jest </a:t>
            </a:r>
            <a:r>
              <a:rPr lang="pl-PL" sz="2000" dirty="0" err="1"/>
              <a:t>print</a:t>
            </a:r>
            <a:r>
              <a:rPr lang="pl-PL" sz="2000" dirty="0"/>
              <a:t>(), która wypisuje wartość na standardowe wyjście, lub len(), która zwraca długość obiektu.</a:t>
            </a:r>
          </a:p>
          <a:p>
            <a:pPr marL="0" indent="0" algn="just">
              <a:buNone/>
            </a:pPr>
            <a:endParaRPr lang="pl-PL" sz="1000" dirty="0"/>
          </a:p>
        </p:txBody>
      </p:sp>
    </p:spTree>
    <p:extLst>
      <p:ext uri="{BB962C8B-B14F-4D97-AF65-F5344CB8AC3E}">
        <p14:creationId xmlns:p14="http://schemas.microsoft.com/office/powerpoint/2010/main" val="34722077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/>
              <a:t>W skrócie, metoda jest specjalnym rodzajem funkcji, która jest związana z konkretnym obiektem, podczas gdy funkcja jest niezależnym blokiem kodu, który może być wywoływany w dowolnym kontekście.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Metody mają dostęp do danych obiektu, na którym są wywoływane, podczas gdy funkcje nie mają takiego dostępu, chyba że dane są przekazywane jako argumenty.</a:t>
            </a:r>
            <a:endParaRPr lang="pl-PL" sz="1050" dirty="0"/>
          </a:p>
        </p:txBody>
      </p:sp>
    </p:spTree>
    <p:extLst>
      <p:ext uri="{BB962C8B-B14F-4D97-AF65-F5344CB8AC3E}">
        <p14:creationId xmlns:p14="http://schemas.microsoft.com/office/powerpoint/2010/main" val="19181691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Podstawowe Typy i Struktury Danych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lvl="1" algn="just"/>
            <a:r>
              <a:rPr lang="pl-PL" dirty="0"/>
              <a:t>Liczby całkowite (</a:t>
            </a:r>
            <a:r>
              <a:rPr lang="pl-PL" dirty="0" err="1"/>
              <a:t>int</a:t>
            </a:r>
            <a:r>
              <a:rPr lang="pl-PL" dirty="0"/>
              <a:t>) i liczby zmiennoprzecinkowe (</a:t>
            </a:r>
            <a:r>
              <a:rPr lang="pl-PL" dirty="0" err="1"/>
              <a:t>float</a:t>
            </a:r>
            <a:r>
              <a:rPr lang="pl-PL" dirty="0"/>
              <a:t>):</a:t>
            </a:r>
          </a:p>
          <a:p>
            <a:pPr lvl="2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1D9BF71-10D6-2065-2B5C-59AA049C74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212"/>
          <a:stretch/>
        </p:blipFill>
        <p:spPr>
          <a:xfrm>
            <a:off x="4357951" y="4077072"/>
            <a:ext cx="3476097" cy="176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199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Napisy (</a:t>
            </a:r>
            <a:r>
              <a:rPr lang="pl-PL" dirty="0" err="1"/>
              <a:t>str</a:t>
            </a:r>
            <a:r>
              <a:rPr lang="pl-PL" dirty="0"/>
              <a:t>):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E9D385F-1B77-70A4-723C-C3A553F4D3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45"/>
          <a:stretch/>
        </p:blipFill>
        <p:spPr>
          <a:xfrm>
            <a:off x="3755055" y="4424826"/>
            <a:ext cx="4681890" cy="130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45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Listy:</a:t>
            </a:r>
          </a:p>
          <a:p>
            <a:pPr lvl="1" algn="just"/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554467A-9D39-45DE-1305-986ECC4300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041"/>
          <a:stretch/>
        </p:blipFill>
        <p:spPr>
          <a:xfrm>
            <a:off x="3543672" y="3789040"/>
            <a:ext cx="5104655" cy="153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488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Krotki</a:t>
            </a:r>
            <a:r>
              <a:rPr lang="pl-PL" dirty="0"/>
              <a:t> (</a:t>
            </a:r>
            <a:r>
              <a:rPr lang="pl-PL" dirty="0" err="1"/>
              <a:t>tuple</a:t>
            </a:r>
            <a:r>
              <a:rPr lang="pl-PL" dirty="0"/>
              <a:t>):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F0EDD81F-F2B2-662F-753E-FE8E22B90E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72"/>
          <a:stretch/>
        </p:blipFill>
        <p:spPr>
          <a:xfrm>
            <a:off x="3673742" y="3789040"/>
            <a:ext cx="4844515" cy="144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23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Słowniki (</a:t>
            </a:r>
            <a:r>
              <a:rPr lang="pl-PL" dirty="0" err="1"/>
              <a:t>dict</a:t>
            </a:r>
            <a:r>
              <a:rPr lang="pl-PL" dirty="0"/>
              <a:t>):</a:t>
            </a:r>
          </a:p>
          <a:p>
            <a:pPr lvl="1" algn="just"/>
            <a:r>
              <a:rPr lang="pl-PL" dirty="0"/>
              <a:t>Przykład: Tworzenie słownika, dodawanie kucza, zmiana wartości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503A97-2F14-F517-CAD9-9631F9D40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016" y="3833392"/>
            <a:ext cx="4691651" cy="1539824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625844D8-87B1-3AAC-6762-E02DB1639E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434"/>
          <a:stretch/>
        </p:blipFill>
        <p:spPr>
          <a:xfrm>
            <a:off x="1919536" y="3783420"/>
            <a:ext cx="3564802" cy="176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591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2017410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63B11432-B5E4-4047-8F01-887A3B34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26" name="Symbol zastępczy tekstu 25">
            <a:extLst>
              <a:ext uri="{FF2B5EF4-FFF2-40B4-BE49-F238E27FC236}">
                <a16:creationId xmlns:a16="http://schemas.microsoft.com/office/drawing/2014/main" id="{54505935-B8F3-EE4F-9AA9-B12F4A9DBB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– wybrane elementy</a:t>
            </a:r>
          </a:p>
        </p:txBody>
      </p:sp>
      <p:sp>
        <p:nvSpPr>
          <p:cNvPr id="24" name="Symbol zastępczy tekstu 23">
            <a:extLst>
              <a:ext uri="{FF2B5EF4-FFF2-40B4-BE49-F238E27FC236}">
                <a16:creationId xmlns:a16="http://schemas.microsoft.com/office/drawing/2014/main" id="{82C60B94-5CCB-4D47-BB16-4C5DE6B9C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/>
              <a:t>Podstawy statystyki</a:t>
            </a: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ED4F8CA7-CCF8-B940-A259-87DF3147DD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0" name="Symbol zastępczy tekstu 29">
            <a:extLst>
              <a:ext uri="{FF2B5EF4-FFF2-40B4-BE49-F238E27FC236}">
                <a16:creationId xmlns:a16="http://schemas.microsoft.com/office/drawing/2014/main" id="{7F961F19-8879-4644-AD35-DC6A0C9F7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Wizualizacja w </a:t>
            </a:r>
            <a:r>
              <a:rPr lang="pl-PL" dirty="0" err="1"/>
              <a:t>Matplotlib</a:t>
            </a:r>
            <a:r>
              <a:rPr lang="pl-PL" dirty="0"/>
              <a:t>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46CB3FE4-34E0-D442-973E-72D1564EA1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/>
              <a:t>2</a:t>
            </a:r>
          </a:p>
        </p:txBody>
      </p:sp>
      <p:sp>
        <p:nvSpPr>
          <p:cNvPr id="23" name="Symbol zastępczy tekstu 22">
            <a:extLst>
              <a:ext uri="{FF2B5EF4-FFF2-40B4-BE49-F238E27FC236}">
                <a16:creationId xmlns:a16="http://schemas.microsoft.com/office/drawing/2014/main" id="{1E5AAD64-7DA4-E748-894A-E618E246A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1</a:t>
            </a:r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91DA91B7-0F0F-BF45-A179-68FF5F1D7E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3</a:t>
            </a:r>
          </a:p>
        </p:txBody>
      </p:sp>
      <p:sp>
        <p:nvSpPr>
          <p:cNvPr id="29" name="Symbol zastępczy tekstu 28">
            <a:extLst>
              <a:ext uri="{FF2B5EF4-FFF2-40B4-BE49-F238E27FC236}">
                <a16:creationId xmlns:a16="http://schemas.microsoft.com/office/drawing/2014/main" id="{16E14520-6C29-2141-9AE6-3799EC0A9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166942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457200" lvl="2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Indeksowanie:</a:t>
            </a:r>
          </a:p>
          <a:p>
            <a:pPr marL="914400" lvl="3" indent="0" algn="ctr">
              <a:buNone/>
            </a:pPr>
            <a:r>
              <a:rPr lang="pl-PL" dirty="0">
                <a:solidFill>
                  <a:schemeClr val="bg2"/>
                </a:solidFill>
              </a:rPr>
              <a:t>Indeksowanie w </a:t>
            </a:r>
            <a:r>
              <a:rPr lang="pl-PL" dirty="0" err="1">
                <a:solidFill>
                  <a:schemeClr val="bg2"/>
                </a:solidFill>
              </a:rPr>
              <a:t>Pythonie</a:t>
            </a:r>
            <a:r>
              <a:rPr lang="pl-PL" dirty="0">
                <a:solidFill>
                  <a:schemeClr val="bg2"/>
                </a:solidFill>
              </a:rPr>
              <a:t> zaczyna się od 0.</a:t>
            </a:r>
          </a:p>
          <a:p>
            <a:pPr marL="1143000" lvl="3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4" name="Grafika 3" descr="Syrena">
            <a:extLst>
              <a:ext uri="{FF2B5EF4-FFF2-40B4-BE49-F238E27FC236}">
                <a16:creationId xmlns:a16="http://schemas.microsoft.com/office/drawing/2014/main" id="{42F9C10A-818C-ECCA-29B0-B32543016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9656" y="3068960"/>
            <a:ext cx="512197" cy="512197"/>
          </a:xfrm>
          <a:prstGeom prst="rect">
            <a:avLst/>
          </a:prstGeom>
        </p:spPr>
      </p:pic>
      <p:pic>
        <p:nvPicPr>
          <p:cNvPr id="5" name="Grafika 4" descr="Syrena">
            <a:extLst>
              <a:ext uri="{FF2B5EF4-FFF2-40B4-BE49-F238E27FC236}">
                <a16:creationId xmlns:a16="http://schemas.microsoft.com/office/drawing/2014/main" id="{D2482C00-7BFB-BCBC-30EC-683B88303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0376" y="3045612"/>
            <a:ext cx="512197" cy="512197"/>
          </a:xfrm>
          <a:prstGeom prst="rect">
            <a:avLst/>
          </a:prstGeom>
        </p:spPr>
      </p:pic>
      <p:pic>
        <p:nvPicPr>
          <p:cNvPr id="2" name="Obraz 1">
            <a:extLst>
              <a:ext uri="{FF2B5EF4-FFF2-40B4-BE49-F238E27FC236}">
                <a16:creationId xmlns:a16="http://schemas.microsoft.com/office/drawing/2014/main" id="{C92A5E73-A3F2-2DDC-CD16-6F54B6EE53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572"/>
          <a:stretch/>
        </p:blipFill>
        <p:spPr>
          <a:xfrm>
            <a:off x="2284872" y="4700340"/>
            <a:ext cx="7622255" cy="139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94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Slicing</a:t>
            </a:r>
            <a:r>
              <a:rPr lang="pl-PL" dirty="0"/>
              <a:t>:</a:t>
            </a:r>
          </a:p>
          <a:p>
            <a:pPr marL="457200" lvl="1" indent="0" algn="ctr">
              <a:buNone/>
            </a:pPr>
            <a:r>
              <a:rPr lang="pl-PL" dirty="0"/>
              <a:t>Pozwala na pobieranie fragmentów listy lub napisu.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DE719E1-27E8-6BD2-59AF-7D8D5B4B2E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08"/>
          <a:stretch/>
        </p:blipFill>
        <p:spPr>
          <a:xfrm>
            <a:off x="2490786" y="4179102"/>
            <a:ext cx="7210428" cy="119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034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Iteracja: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6EA1956-8AC7-56BC-5DDC-291B7F346F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862"/>
          <a:stretch/>
        </p:blipFill>
        <p:spPr>
          <a:xfrm>
            <a:off x="4433620" y="3382815"/>
            <a:ext cx="3324759" cy="271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379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Funkcje, Funkcje Anonimowe (Lambda)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Definiowanie Funkcji: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65F6752-EF66-B83A-EFC5-A9C68C074D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590"/>
          <a:stretch/>
        </p:blipFill>
        <p:spPr>
          <a:xfrm>
            <a:off x="4669215" y="3789040"/>
            <a:ext cx="2853570" cy="211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502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/>
              <a:t>Funkcja Anonimowa (Lambda):</a:t>
            </a:r>
          </a:p>
          <a:p>
            <a:pPr algn="just"/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Lambda, jest jednolinijkową, anonimową funkcją. Nie jest skomplikowana. Jest to funkcja która nie ma nazwy. Poprzez użycie słowa kluczowego 'lambda’ informujemy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, że właśnie taką anonimową funkcję chcemy utworzyć. Następnie podajemy listę parametrów, które chcemy aby przyjmowała, używamy „:”, oraz definiujemy jej zawartość.</a:t>
            </a:r>
          </a:p>
          <a:p>
            <a:pPr lvl="1" algn="just"/>
            <a:endParaRPr lang="pl-PL" dirty="0">
              <a:solidFill>
                <a:schemeClr val="bg2"/>
              </a:solidFill>
            </a:endParaRPr>
          </a:p>
          <a:p>
            <a:pPr algn="just"/>
            <a:r>
              <a:rPr lang="pl-PL" dirty="0">
                <a:solidFill>
                  <a:schemeClr val="bg2"/>
                </a:solidFill>
              </a:rPr>
              <a:t>W przeciwieństwie do poprzednich funkcji funkcja lambda nie jest funkcją wyższego rzędu, aby definiować funkcje „na stałe”. Służy do wykorzystania ad hoc i do ułatwienia sobie życia. Jeżeli natomiast przypiszemy funkcję do zmiennej, tak jak w przykładzie będziemy mogli się do niej później odwołać.</a:t>
            </a:r>
          </a:p>
        </p:txBody>
      </p:sp>
    </p:spTree>
    <p:extLst>
      <p:ext uri="{BB962C8B-B14F-4D97-AF65-F5344CB8AC3E}">
        <p14:creationId xmlns:p14="http://schemas.microsoft.com/office/powerpoint/2010/main" val="35580179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Anonimowa (Lambda):</a:t>
            </a:r>
          </a:p>
          <a:p>
            <a:pPr lvl="1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F87F2D2-3922-F950-FE84-114EF920B5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91"/>
          <a:stretch/>
        </p:blipFill>
        <p:spPr>
          <a:xfrm>
            <a:off x="4480450" y="2353568"/>
            <a:ext cx="3231100" cy="426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346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List </a:t>
            </a:r>
            <a:r>
              <a:rPr lang="pl-PL" dirty="0" err="1"/>
              <a:t>Comprehension</a:t>
            </a:r>
            <a:endParaRPr lang="pl-PL" dirty="0"/>
          </a:p>
          <a:p>
            <a:pPr marL="342900" lvl="1" indent="-342900"/>
            <a:r>
              <a:rPr lang="pl-PL" dirty="0">
                <a:solidFill>
                  <a:schemeClr val="bg2"/>
                </a:solidFill>
              </a:rPr>
              <a:t>Umożliwia zwięzłe tworzenie list w jednej linii.</a:t>
            </a:r>
          </a:p>
          <a:p>
            <a:pPr marL="800100" lvl="3" indent="-342900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93A10068-4B32-E536-9299-CE8EAA5BF0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295"/>
          <a:stretch/>
        </p:blipFill>
        <p:spPr>
          <a:xfrm>
            <a:off x="3919421" y="3789040"/>
            <a:ext cx="4353157" cy="207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118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matematyczne:</a:t>
            </a:r>
          </a:p>
          <a:p>
            <a:pPr lvl="1"/>
            <a:r>
              <a:rPr lang="pl-PL" dirty="0" err="1"/>
              <a:t>abs</a:t>
            </a:r>
            <a:r>
              <a:rPr lang="pl-PL" dirty="0"/>
              <a:t>(), </a:t>
            </a:r>
            <a:r>
              <a:rPr lang="pl-PL" dirty="0" err="1"/>
              <a:t>round</a:t>
            </a:r>
            <a:r>
              <a:rPr lang="pl-PL" dirty="0"/>
              <a:t>(), max(), min(), sum()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tekstowe:</a:t>
            </a:r>
          </a:p>
          <a:p>
            <a:pPr lvl="1"/>
            <a:r>
              <a:rPr lang="pl-PL" dirty="0"/>
              <a:t>len(), </a:t>
            </a:r>
            <a:r>
              <a:rPr lang="pl-PL" dirty="0" err="1"/>
              <a:t>str</a:t>
            </a:r>
            <a:r>
              <a:rPr lang="pl-PL" dirty="0"/>
              <a:t>(), </a:t>
            </a:r>
            <a:r>
              <a:rPr lang="pl-PL" dirty="0" err="1"/>
              <a:t>upper</a:t>
            </a:r>
            <a:r>
              <a:rPr lang="pl-PL" dirty="0"/>
              <a:t>(), </a:t>
            </a:r>
            <a:r>
              <a:rPr lang="pl-PL" dirty="0" err="1"/>
              <a:t>lower</a:t>
            </a:r>
            <a:r>
              <a:rPr lang="pl-PL" dirty="0"/>
              <a:t>(), </a:t>
            </a:r>
            <a:r>
              <a:rPr lang="pl-PL" dirty="0" err="1"/>
              <a:t>startswith</a:t>
            </a:r>
            <a:r>
              <a:rPr lang="pl-PL" dirty="0"/>
              <a:t>(), </a:t>
            </a:r>
            <a:r>
              <a:rPr lang="pl-PL" dirty="0" err="1"/>
              <a:t>endswith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57274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Statystyczne, </a:t>
            </a:r>
            <a:r>
              <a:rPr lang="pl-PL" b="1" dirty="0"/>
              <a:t>należy zrobić import </a:t>
            </a:r>
            <a:r>
              <a:rPr lang="pl-PL" b="1" dirty="0" err="1"/>
              <a:t>statistics</a:t>
            </a:r>
            <a:r>
              <a:rPr lang="pl-PL" dirty="0"/>
              <a:t>:</a:t>
            </a:r>
          </a:p>
          <a:p>
            <a:pPr marL="685800" lvl="2"/>
            <a:r>
              <a:rPr lang="pl-PL" dirty="0" err="1">
                <a:solidFill>
                  <a:schemeClr val="bg2"/>
                </a:solidFill>
              </a:rPr>
              <a:t>mean</a:t>
            </a:r>
            <a:r>
              <a:rPr lang="pl-PL" dirty="0">
                <a:solidFill>
                  <a:schemeClr val="bg2"/>
                </a:solidFill>
              </a:rPr>
              <a:t>(), median(), </a:t>
            </a:r>
            <a:r>
              <a:rPr lang="pl-PL" dirty="0" err="1">
                <a:solidFill>
                  <a:schemeClr val="bg2"/>
                </a:solidFill>
              </a:rPr>
              <a:t>mode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stdev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Data i Czas:</a:t>
            </a:r>
          </a:p>
          <a:p>
            <a:pPr marL="685800" lvl="2"/>
            <a:r>
              <a:rPr lang="pl-PL" dirty="0" err="1">
                <a:solidFill>
                  <a:schemeClr val="bg2"/>
                </a:solidFill>
              </a:rPr>
              <a:t>datetime.now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strftime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strptime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744251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457200" lvl="1" indent="0" algn="ctr">
              <a:buNone/>
            </a:pPr>
            <a:r>
              <a:rPr lang="pl-PL" dirty="0"/>
              <a:t>Funkcje Data i Czas:</a:t>
            </a:r>
          </a:p>
          <a:p>
            <a:pPr marL="914400" lvl="2" indent="0" algn="just">
              <a:buNone/>
            </a:pPr>
            <a:r>
              <a:rPr lang="pl-PL" dirty="0"/>
              <a:t>Dlaczego importujemy najpierw z from </a:t>
            </a:r>
            <a:r>
              <a:rPr lang="pl-PL" dirty="0" err="1"/>
              <a:t>datetime</a:t>
            </a:r>
            <a:r>
              <a:rPr lang="pl-PL" dirty="0"/>
              <a:t> a później import </a:t>
            </a:r>
            <a:r>
              <a:rPr lang="pl-PL" dirty="0" err="1"/>
              <a:t>datetime</a:t>
            </a:r>
            <a:r>
              <a:rPr lang="pl-PL" dirty="0"/>
              <a:t>?</a:t>
            </a:r>
          </a:p>
          <a:p>
            <a:pPr marL="914400" lvl="2" indent="0" algn="just">
              <a:buNone/>
            </a:pPr>
            <a:endParaRPr lang="pl-PL" dirty="0"/>
          </a:p>
          <a:p>
            <a:pPr algn="just"/>
            <a:r>
              <a:rPr lang="pl-PL" dirty="0"/>
              <a:t>Moduł </a:t>
            </a:r>
            <a:r>
              <a:rPr lang="pl-PL" dirty="0" err="1"/>
              <a:t>datetime</a:t>
            </a:r>
            <a:r>
              <a:rPr lang="pl-PL" dirty="0"/>
              <a:t> zawiera głównie jedną klasę o nazwie </a:t>
            </a:r>
            <a:r>
              <a:rPr lang="pl-PL" dirty="0" err="1"/>
              <a:t>datetime</a:t>
            </a:r>
            <a:r>
              <a:rPr lang="pl-PL" dirty="0"/>
              <a:t>, która jest powszechnie używana.</a:t>
            </a:r>
          </a:p>
          <a:p>
            <a:pPr algn="just"/>
            <a:r>
              <a:rPr lang="pl-PL" dirty="0"/>
              <a:t>Importując jedynie tę klasę za pomocą from </a:t>
            </a:r>
            <a:r>
              <a:rPr lang="pl-PL" dirty="0" err="1"/>
              <a:t>datetime</a:t>
            </a:r>
            <a:r>
              <a:rPr lang="pl-PL" dirty="0"/>
              <a:t> import </a:t>
            </a:r>
            <a:r>
              <a:rPr lang="pl-PL" dirty="0" err="1"/>
              <a:t>datetime</a:t>
            </a:r>
            <a:r>
              <a:rPr lang="pl-PL" dirty="0"/>
              <a:t>, można bezpośrednio odwoływać się do niej bez konieczności używania prefiksu nazwy modułu.</a:t>
            </a:r>
          </a:p>
          <a:p>
            <a:pPr algn="just"/>
            <a:r>
              <a:rPr lang="pl-PL" dirty="0"/>
              <a:t>Użycie </a:t>
            </a:r>
            <a:r>
              <a:rPr lang="pl-PL" dirty="0" err="1"/>
              <a:t>datetime.now</a:t>
            </a:r>
            <a:r>
              <a:rPr lang="pl-PL" dirty="0"/>
              <a:t>() jest bardziej zwięzłe niż </a:t>
            </a:r>
            <a:r>
              <a:rPr lang="pl-PL" dirty="0" err="1"/>
              <a:t>datetime.datetime.now</a:t>
            </a:r>
            <a:r>
              <a:rPr lang="pl-PL" dirty="0"/>
              <a:t>(), co poprawia czytelność kodu.</a:t>
            </a:r>
          </a:p>
        </p:txBody>
      </p:sp>
    </p:spTree>
    <p:extLst>
      <p:ext uri="{BB962C8B-B14F-4D97-AF65-F5344CB8AC3E}">
        <p14:creationId xmlns:p14="http://schemas.microsoft.com/office/powerpoint/2010/main" val="2962726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B13373-94A2-4AC0-427E-8CD79127D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Szkolenia zdalne - Reakcje</a:t>
            </a:r>
          </a:p>
        </p:txBody>
      </p:sp>
      <p:pic>
        <p:nvPicPr>
          <p:cNvPr id="12" name="Symbol zastępczy zawartości 11">
            <a:extLst>
              <a:ext uri="{FF2B5EF4-FFF2-40B4-BE49-F238E27FC236}">
                <a16:creationId xmlns:a16="http://schemas.microsoft.com/office/drawing/2014/main" id="{20CB3397-1251-A731-4260-7A52FAC17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408" y="2492896"/>
            <a:ext cx="4719766" cy="2825750"/>
          </a:xfrm>
        </p:spPr>
      </p:pic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943ADF40-266E-30B0-1471-E77E05C9BE4C}"/>
              </a:ext>
            </a:extLst>
          </p:cNvPr>
          <p:cNvCxnSpPr>
            <a:cxnSpLocks/>
          </p:cNvCxnSpPr>
          <p:nvPr/>
        </p:nvCxnSpPr>
        <p:spPr>
          <a:xfrm flipH="1" flipV="1">
            <a:off x="3359696" y="5085184"/>
            <a:ext cx="1117798" cy="95330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515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500" dirty="0">
                <a:solidFill>
                  <a:schemeClr val="bg2"/>
                </a:solidFill>
              </a:rPr>
              <a:t>W wielu przypadkach importowanie tylko potrzebnej klasy za pomocą from ... import ... jest bardziej praktyczne, ponieważ ogranicza ilość pisania kodu i poprawia czytelność. Jednakże, w niektórych sytuacjach, zwłaszcza gdy moduł </a:t>
            </a:r>
            <a:r>
              <a:rPr lang="pl-PL" sz="2500" dirty="0" err="1">
                <a:solidFill>
                  <a:schemeClr val="bg2"/>
                </a:solidFill>
              </a:rPr>
              <a:t>datetime</a:t>
            </a:r>
            <a:r>
              <a:rPr lang="pl-PL" sz="2500" dirty="0">
                <a:solidFill>
                  <a:schemeClr val="bg2"/>
                </a:solidFill>
              </a:rPr>
              <a:t> zawiera więcej niż jedną interesującą klasę lub funkcję, można zdecydować się na import całego modułu import </a:t>
            </a:r>
            <a:r>
              <a:rPr lang="pl-PL" sz="2500" dirty="0" err="1">
                <a:solidFill>
                  <a:schemeClr val="bg2"/>
                </a:solidFill>
              </a:rPr>
              <a:t>datetime</a:t>
            </a:r>
            <a:r>
              <a:rPr lang="pl-PL" sz="2500" dirty="0">
                <a:solidFill>
                  <a:schemeClr val="bg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89934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r>
              <a:rPr lang="pl-PL" dirty="0"/>
              <a:t>Funkcje matematyczne: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50F2E99-AD27-B063-C7CA-9831F01B48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72"/>
          <a:stretch/>
        </p:blipFill>
        <p:spPr>
          <a:xfrm>
            <a:off x="2639616" y="2663457"/>
            <a:ext cx="6912768" cy="368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726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tekstowe: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1236294-A929-7E74-5AE8-03C735F694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12"/>
          <a:stretch/>
        </p:blipFill>
        <p:spPr>
          <a:xfrm>
            <a:off x="3150772" y="2060848"/>
            <a:ext cx="5890455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826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r>
              <a:rPr lang="pl-PL" dirty="0"/>
              <a:t>Funkcje statystyczne: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C77F731-8440-A1F8-61F5-31F99D042E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30"/>
          <a:stretch/>
        </p:blipFill>
        <p:spPr>
          <a:xfrm>
            <a:off x="2081146" y="2996715"/>
            <a:ext cx="8029708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649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data/czas: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  <a:p>
            <a:pPr marL="914400" lvl="4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(ze względu na ograniczone miejsce, przykłady na kolejnym slajdzie)</a:t>
            </a:r>
          </a:p>
        </p:txBody>
      </p:sp>
    </p:spTree>
    <p:extLst>
      <p:ext uri="{BB962C8B-B14F-4D97-AF65-F5344CB8AC3E}">
        <p14:creationId xmlns:p14="http://schemas.microsoft.com/office/powerpoint/2010/main" val="2291217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Funkcje data/czas: </a:t>
            </a:r>
            <a:r>
              <a:rPr lang="pl-PL" dirty="0" err="1"/>
              <a:t>Strftime</a:t>
            </a:r>
            <a:r>
              <a:rPr lang="pl-PL" dirty="0"/>
              <a:t>()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3E4356B-1631-0E67-A74A-3F798FF664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22"/>
          <a:stretch/>
        </p:blipFill>
        <p:spPr>
          <a:xfrm>
            <a:off x="2378621" y="1916832"/>
            <a:ext cx="7434757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81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data/czas: </a:t>
            </a:r>
            <a:r>
              <a:rPr lang="pl-PL" dirty="0" err="1">
                <a:solidFill>
                  <a:schemeClr val="bg2"/>
                </a:solidFill>
              </a:rPr>
              <a:t>Strptime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CBA5282-1531-B230-3C10-05F38004E3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761"/>
          <a:stretch/>
        </p:blipFill>
        <p:spPr>
          <a:xfrm>
            <a:off x="2940107" y="2276872"/>
            <a:ext cx="6311786" cy="390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151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Funkcje data/czas: </a:t>
            </a:r>
            <a:r>
              <a:rPr lang="pl-PL" dirty="0" err="1"/>
              <a:t>Strptime</a:t>
            </a:r>
            <a:r>
              <a:rPr lang="pl-PL" dirty="0"/>
              <a:t>()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7D749B36-1F6D-EF3A-DEF4-3C3701C74B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65" t="4274"/>
          <a:stretch/>
        </p:blipFill>
        <p:spPr>
          <a:xfrm>
            <a:off x="2757837" y="2281576"/>
            <a:ext cx="6676326" cy="361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203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2" indent="-342900" algn="just"/>
            <a:r>
              <a:rPr lang="pl-PL" dirty="0"/>
              <a:t>Pętla </a:t>
            </a:r>
            <a:r>
              <a:rPr lang="pl-PL" dirty="0" err="1"/>
              <a:t>While</a:t>
            </a:r>
            <a:r>
              <a:rPr lang="pl-PL" dirty="0"/>
              <a:t>:</a:t>
            </a:r>
          </a:p>
          <a:p>
            <a:pPr marL="800100" lvl="3" indent="-342900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F660EE7-D3E0-07B0-7689-F8EBC027EF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297"/>
          <a:stretch/>
        </p:blipFill>
        <p:spPr>
          <a:xfrm>
            <a:off x="4171925" y="2847738"/>
            <a:ext cx="3848150" cy="324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605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Pętla For: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407BB07-F5BE-D81A-9104-3E1CE49100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876"/>
          <a:stretch/>
        </p:blipFill>
        <p:spPr>
          <a:xfrm>
            <a:off x="4129768" y="3140968"/>
            <a:ext cx="3932463" cy="326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19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dirty="0"/>
              <a:t>Omówienie celów i zakresu szkolenia:</a:t>
            </a:r>
          </a:p>
          <a:p>
            <a:pPr algn="just"/>
            <a:endParaRPr lang="pl-PL" dirty="0"/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Celem tego szkolenia jest dostarczenie solidnych podstaw w zakresie analizy danych przy użyciu języka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. Po zakończeniu szkolenia uczestnik szkolenia będzie w stanie samodzielnie przeprowadzić analizę danych, korzystając z bibliotek takich jak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,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, </a:t>
            </a:r>
            <a:r>
              <a:rPr lang="pl-PL" dirty="0" err="1">
                <a:solidFill>
                  <a:schemeClr val="bg2"/>
                </a:solidFill>
              </a:rPr>
              <a:t>Matplotlib</a:t>
            </a:r>
            <a:r>
              <a:rPr lang="pl-PL" dirty="0">
                <a:solidFill>
                  <a:schemeClr val="bg2"/>
                </a:solidFill>
              </a:rPr>
              <a:t> i </a:t>
            </a:r>
            <a:r>
              <a:rPr lang="pl-PL" dirty="0" err="1">
                <a:solidFill>
                  <a:schemeClr val="bg2"/>
                </a:solidFill>
              </a:rPr>
              <a:t>Seaborn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228600" lvl="1" algn="just"/>
            <a:endParaRPr lang="pl-PL" dirty="0">
              <a:solidFill>
                <a:schemeClr val="bg2"/>
              </a:solidFill>
            </a:endParaRP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Zakres szkolenia obejmuje tematykę analizy danych, począwszy od podstaw statystyki, aż po zaawansowane techniki analizy danych. Praca będzie polegać na obcowaniu z rzeczywistymi danymi, tak aby zastosować zdobytą wiedzę w praktyce.</a:t>
            </a:r>
          </a:p>
        </p:txBody>
      </p:sp>
    </p:spTree>
    <p:extLst>
      <p:ext uri="{BB962C8B-B14F-4D97-AF65-F5344CB8AC3E}">
        <p14:creationId xmlns:p14="http://schemas.microsoft.com/office/powerpoint/2010/main" val="30142406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2" indent="-342900" algn="just"/>
            <a:r>
              <a:rPr lang="pl-PL" dirty="0"/>
              <a:t>Instrukcje Warunkowe (</a:t>
            </a:r>
            <a:r>
              <a:rPr lang="pl-PL" dirty="0" err="1"/>
              <a:t>if</a:t>
            </a:r>
            <a:r>
              <a:rPr lang="pl-PL" dirty="0"/>
              <a:t>, </a:t>
            </a:r>
            <a:r>
              <a:rPr lang="pl-PL" dirty="0" err="1"/>
              <a:t>elif</a:t>
            </a:r>
            <a:r>
              <a:rPr lang="pl-PL" dirty="0"/>
              <a:t>, </a:t>
            </a:r>
            <a:r>
              <a:rPr lang="pl-PL" dirty="0" err="1"/>
              <a:t>else</a:t>
            </a:r>
            <a:r>
              <a:rPr lang="pl-PL" dirty="0"/>
              <a:t>):</a:t>
            </a:r>
          </a:p>
          <a:p>
            <a:pPr marL="800100" lvl="3" indent="-342900" algn="just"/>
            <a:r>
              <a:rPr lang="pl-PL" dirty="0"/>
              <a:t>Przykład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736E550-8690-6F77-95AE-AE0FCE7272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79"/>
          <a:stretch/>
        </p:blipFill>
        <p:spPr>
          <a:xfrm>
            <a:off x="3357181" y="2924944"/>
            <a:ext cx="5477638" cy="341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18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:</a:t>
            </a:r>
            <a:endParaRPr lang="pl-PL" b="1" dirty="0"/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 jest przydatnym narzędziem w </a:t>
            </a:r>
            <a:r>
              <a:rPr lang="pl-PL" dirty="0" err="1"/>
              <a:t>Pythonie</a:t>
            </a:r>
            <a:r>
              <a:rPr lang="pl-PL" dirty="0"/>
              <a:t>, pozwalającym na łatwe iterowanie przez elementy </a:t>
            </a:r>
            <a:r>
              <a:rPr lang="pl-PL" dirty="0" err="1"/>
              <a:t>iterowalnego</a:t>
            </a:r>
            <a:r>
              <a:rPr lang="pl-PL" dirty="0"/>
              <a:t> obiektu (np. listy, </a:t>
            </a:r>
            <a:r>
              <a:rPr lang="pl-PL" dirty="0" err="1"/>
              <a:t>krotki</a:t>
            </a:r>
            <a:r>
              <a:rPr lang="pl-PL" dirty="0"/>
              <a:t>) jednocześnie śledząc ich indeksy. Funkcja ta zwraca obiekt </a:t>
            </a:r>
            <a:r>
              <a:rPr lang="pl-PL" dirty="0" err="1"/>
              <a:t>enumeracyjny</a:t>
            </a:r>
            <a:r>
              <a:rPr lang="pl-PL" dirty="0"/>
              <a:t>, który składa się z pary (indeks, element) dla każdego elementu w oryginalnym obiekcie.</a:t>
            </a:r>
          </a:p>
        </p:txBody>
      </p:sp>
    </p:spTree>
    <p:extLst>
      <p:ext uri="{BB962C8B-B14F-4D97-AF65-F5344CB8AC3E}">
        <p14:creationId xmlns:p14="http://schemas.microsoft.com/office/powerpoint/2010/main" val="397198326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6070672-6A02-12A9-80D8-EFEC0069B7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743"/>
          <a:stretch/>
        </p:blipFill>
        <p:spPr>
          <a:xfrm>
            <a:off x="2385498" y="2204864"/>
            <a:ext cx="7421004" cy="358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455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 – dodatkowe wyjaśnienie:</a:t>
            </a:r>
            <a:endParaRPr lang="pl-PL" b="1" dirty="0"/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 jest przydatna zwłaszcza w przypadku, gdy potrzebujemy jednoczesnego dostępu do wartości i ich indeksów podczas iteracji przez obiekty </a:t>
            </a:r>
            <a:r>
              <a:rPr lang="pl-PL" dirty="0" err="1"/>
              <a:t>iterowalne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20395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b="1" dirty="0"/>
              <a:t>zip</a:t>
            </a:r>
            <a:r>
              <a:rPr lang="pl-PL" dirty="0"/>
              <a:t>:</a:t>
            </a:r>
            <a:endParaRPr lang="pl-PL" b="1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</a:t>
            </a:r>
            <a:r>
              <a:rPr lang="pl-PL" b="1" dirty="0"/>
              <a:t> zip</a:t>
            </a:r>
            <a:r>
              <a:rPr lang="pl-PL" dirty="0"/>
              <a:t> to wbudowana funkcja, która służy do łączenia dwóch lub więcej </a:t>
            </a:r>
            <a:r>
              <a:rPr lang="pl-PL" dirty="0" err="1"/>
              <a:t>iterowalnych</a:t>
            </a:r>
            <a:r>
              <a:rPr lang="pl-PL" dirty="0"/>
              <a:t> obiektów (na przykład list, krotek czy napisów) w </a:t>
            </a:r>
            <a:r>
              <a:rPr lang="pl-PL" dirty="0" err="1"/>
              <a:t>jednoiterowalny</a:t>
            </a:r>
            <a:r>
              <a:rPr lang="pl-PL" dirty="0"/>
              <a:t> obiekt. Każdy element wynikowego obiektu jest </a:t>
            </a:r>
            <a:r>
              <a:rPr lang="pl-PL" dirty="0" err="1"/>
              <a:t>tuplą</a:t>
            </a:r>
            <a:r>
              <a:rPr lang="pl-PL" dirty="0"/>
              <a:t>, zawierającą elementy na odpowiednich pozycjach z oryginalnych obiektów.</a:t>
            </a:r>
          </a:p>
        </p:txBody>
      </p:sp>
    </p:spTree>
    <p:extLst>
      <p:ext uri="{BB962C8B-B14F-4D97-AF65-F5344CB8AC3E}">
        <p14:creationId xmlns:p14="http://schemas.microsoft.com/office/powerpoint/2010/main" val="14330632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</a:t>
            </a:r>
          </a:p>
          <a:p>
            <a:pPr algn="just"/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7036598-152D-E16B-6D29-2A8BDB773C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26" t="11024"/>
          <a:stretch/>
        </p:blipFill>
        <p:spPr>
          <a:xfrm>
            <a:off x="1750503" y="2132856"/>
            <a:ext cx="8690993" cy="352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6254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b="1" dirty="0"/>
              <a:t>zip</a:t>
            </a:r>
            <a:r>
              <a:rPr lang="pl-PL" dirty="0"/>
              <a:t> – dodatkowe wyjaśnienie:</a:t>
            </a:r>
            <a:endParaRPr lang="pl-PL" b="1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b="1" dirty="0"/>
              <a:t>zip</a:t>
            </a:r>
            <a:r>
              <a:rPr lang="pl-PL" dirty="0"/>
              <a:t> jest bardzo przydatna, gdy chcemy jednocześnie przeglądać elementy kilku </a:t>
            </a:r>
            <a:r>
              <a:rPr lang="pl-PL" dirty="0" err="1"/>
              <a:t>iterowalnych</a:t>
            </a:r>
            <a:r>
              <a:rPr lang="pl-PL" dirty="0"/>
              <a:t> obiektów. Pozwala to na eleganckie i zwięzłe operacje na danych, takie jak tworzenie słowników czy par krotek.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6931309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132150329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pl-PL" dirty="0">
                <a:solidFill>
                  <a:schemeClr val="bg2"/>
                </a:solidFill>
              </a:rPr>
              <a:t>Tablice Jedno i Dwuwymiarowe w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 oraz Podstawowe Operacje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Omówienie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800100" lvl="2" indent="-342900" algn="just"/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Numerical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) to biblioteka w języku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dedykowana do pracy z operacjami numerycznymi. Jednym z kluczowych elementów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 są tablice, które umożliwiają efektywne wykonywanie operacji na danych numerycznych.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109987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9E90DA4-DD09-F4BB-14C9-B16A17FDE2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989"/>
          <a:stretch/>
        </p:blipFill>
        <p:spPr>
          <a:xfrm>
            <a:off x="3387413" y="1781140"/>
            <a:ext cx="5417173" cy="40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9283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64AB43C-A19B-9D4E-8515-DFF134736587}"/>
    </a:ext>
  </a:extLst>
</a:theme>
</file>

<file path=ppt/theme/theme10.xml><?xml version="1.0" encoding="utf-8"?>
<a:theme xmlns:a="http://schemas.openxmlformats.org/drawingml/2006/main" name="Quote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7567D4D5-924F-6842-8FC8-4C1C782EFBF3}"/>
    </a:ext>
  </a:extLst>
</a:theme>
</file>

<file path=ppt/theme/theme11.xml><?xml version="1.0" encoding="utf-8"?>
<a:theme xmlns:a="http://schemas.openxmlformats.org/drawingml/2006/main" name="Back Cov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31ECA07-D6E8-8B4C-937D-1E086F16C3AB}"/>
    </a:ext>
  </a:extLst>
</a:theme>
</file>

<file path=ppt/theme/theme12.xml><?xml version="1.0" encoding="utf-8"?>
<a:theme xmlns:a="http://schemas.openxmlformats.org/drawingml/2006/main" name="WWW or Claim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9F961D65-00F7-F04F-90F7-A8D4B096AE39}"/>
    </a:ext>
  </a:extLst>
</a:theme>
</file>

<file path=ppt/theme/theme13.xml><?xml version="1.0" encoding="utf-8"?>
<a:theme xmlns:a="http://schemas.openxmlformats.org/drawingml/2006/main" name="Case Study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4F6449D6-1B94-9244-9058-D31946806654}"/>
    </a:ext>
  </a:extLst>
</a:theme>
</file>

<file path=ppt/theme/theme14.xml><?xml version="1.0" encoding="utf-8"?>
<a:theme xmlns:a="http://schemas.openxmlformats.org/drawingml/2006/main" name="Screenshot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B70F8B4-7497-4142-932A-3B1AEB581757}"/>
    </a:ext>
  </a:extLst>
</a:theme>
</file>

<file path=ppt/theme/theme15.xml><?xml version="1.0" encoding="utf-8"?>
<a:theme xmlns:a="http://schemas.openxmlformats.org/drawingml/2006/main" name="Mockup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A0DD0B8-83EE-DE43-AA72-9A7338B51B4F}"/>
    </a:ext>
  </a:extLst>
</a:theme>
</file>

<file path=ppt/theme/theme16.xml><?xml version="1.0" encoding="utf-8"?>
<a:theme xmlns:a="http://schemas.openxmlformats.org/drawingml/2006/main" name="Pricing Tab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361E23D-7DA2-9449-A3DB-C27FB3EAD16D}"/>
    </a:ext>
  </a:extLst>
</a:theme>
</file>

<file path=ppt/theme/theme17.xml><?xml version="1.0" encoding="utf-8"?>
<a:theme xmlns:a="http://schemas.openxmlformats.org/drawingml/2006/main" name="Additional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14177FEF-9680-0941-97B8-B152C6237B68}"/>
    </a:ext>
  </a:extLst>
</a:theme>
</file>

<file path=ppt/theme/theme18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A087F6C3-075B-4945-8059-C6DE495F31B1}"/>
    </a:ext>
  </a:extLst>
</a:theme>
</file>

<file path=ppt/theme/theme3.xml><?xml version="1.0" encoding="utf-8"?>
<a:theme xmlns:a="http://schemas.openxmlformats.org/drawingml/2006/main" name="Chart Palette">
  <a:themeElements>
    <a:clrScheme name="2023 ALT">
      <a:dk1>
        <a:srgbClr val="000000"/>
      </a:dk1>
      <a:lt1>
        <a:srgbClr val="FFFFFF"/>
      </a:lt1>
      <a:dk2>
        <a:srgbClr val="152A94"/>
      </a:dk2>
      <a:lt2>
        <a:srgbClr val="FFFFFF"/>
      </a:lt2>
      <a:accent1>
        <a:srgbClr val="0A85FF"/>
      </a:accent1>
      <a:accent2>
        <a:srgbClr val="0AC2FF"/>
      </a:accent2>
      <a:accent3>
        <a:srgbClr val="02A78E"/>
      </a:accent3>
      <a:accent4>
        <a:srgbClr val="9CCF22"/>
      </a:accent4>
      <a:accent5>
        <a:srgbClr val="F0DF41"/>
      </a:accent5>
      <a:accent6>
        <a:srgbClr val="FF5959"/>
      </a:accent6>
      <a:hlink>
        <a:srgbClr val="0A85FF"/>
      </a:hlink>
      <a:folHlink>
        <a:srgbClr val="0AC2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2BB8EEA8-BE45-D943-A38A-A8FCD5F0A92F}"/>
    </a:ext>
  </a:extLst>
</a:theme>
</file>

<file path=ppt/theme/theme4.xml><?xml version="1.0" encoding="utf-8"?>
<a:theme xmlns:a="http://schemas.openxmlformats.org/drawingml/2006/main" name="Agenda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598B5D8E-568D-DE46-9CDC-BAAE61C9064C}"/>
    </a:ext>
  </a:extLst>
</a:theme>
</file>

<file path=ppt/theme/theme5.xml><?xml version="1.0" encoding="utf-8"?>
<a:theme xmlns:a="http://schemas.openxmlformats.org/drawingml/2006/main" name="Speaker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E0379EB2-FBAB-4945-8B47-074A46EEF0A2}"/>
    </a:ext>
  </a:extLst>
</a:theme>
</file>

<file path=ppt/theme/theme6.xml><?xml version="1.0" encoding="utf-8"?>
<a:theme xmlns:a="http://schemas.openxmlformats.org/drawingml/2006/main" name="Profi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2EEF484-490B-E04D-A2D4-F16D78036CBD}"/>
    </a:ext>
  </a:extLst>
</a:theme>
</file>

<file path=ppt/theme/theme7.xml><?xml version="1.0" encoding="utf-8"?>
<a:theme xmlns:a="http://schemas.openxmlformats.org/drawingml/2006/main" name="About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59A3CDC-04D5-F841-BE57-CC66A5F4EDBE}"/>
    </a:ext>
  </a:extLst>
</a:theme>
</file>

<file path=ppt/theme/theme8.xml><?xml version="1.0" encoding="utf-8"?>
<a:theme xmlns:a="http://schemas.openxmlformats.org/drawingml/2006/main" name="Chapt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35418D13-B5C7-7346-AD47-0B902B9EDB3A}"/>
    </a:ext>
  </a:extLst>
</a:theme>
</file>

<file path=ppt/theme/theme9.xml><?xml version="1.0" encoding="utf-8"?>
<a:theme xmlns:a="http://schemas.openxmlformats.org/drawingml/2006/main" name="Timelin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6035B6B-73E5-434B-816F-9170F6945C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Nowy_ szablon_prezentacji_szkoleniowej</Template>
  <TotalTime>6717</TotalTime>
  <Words>8023</Words>
  <Application>Microsoft Office PowerPoint</Application>
  <PresentationFormat>Panoramiczny</PresentationFormat>
  <Paragraphs>1050</Paragraphs>
  <Slides>219</Slides>
  <Notes>0</Notes>
  <HiddenSlides>4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17</vt:i4>
      </vt:variant>
      <vt:variant>
        <vt:lpstr>Tytuły slajdów</vt:lpstr>
      </vt:variant>
      <vt:variant>
        <vt:i4>219</vt:i4>
      </vt:variant>
    </vt:vector>
  </HeadingPairs>
  <TitlesOfParts>
    <vt:vector size="243" baseType="lpstr">
      <vt:lpstr>Roboto Slab</vt:lpstr>
      <vt:lpstr>Roboto Thin</vt:lpstr>
      <vt:lpstr>Arial</vt:lpstr>
      <vt:lpstr>Söhne</vt:lpstr>
      <vt:lpstr>Roboto Light</vt:lpstr>
      <vt:lpstr>Roboto</vt:lpstr>
      <vt:lpstr>Wingdings</vt:lpstr>
      <vt:lpstr>Covers</vt:lpstr>
      <vt:lpstr>Content</vt:lpstr>
      <vt:lpstr>Chart Palette</vt:lpstr>
      <vt:lpstr>Agenda</vt:lpstr>
      <vt:lpstr>Speakers</vt:lpstr>
      <vt:lpstr>Profile</vt:lpstr>
      <vt:lpstr>About</vt:lpstr>
      <vt:lpstr>Chapter</vt:lpstr>
      <vt:lpstr>Timeline</vt:lpstr>
      <vt:lpstr>Quotes</vt:lpstr>
      <vt:lpstr>Back Cover</vt:lpstr>
      <vt:lpstr>WWW or Claim</vt:lpstr>
      <vt:lpstr>Case Study</vt:lpstr>
      <vt:lpstr>Screenshots</vt:lpstr>
      <vt:lpstr>Mockups</vt:lpstr>
      <vt:lpstr>Pricing Table</vt:lpstr>
      <vt:lpstr>Additional</vt:lpstr>
      <vt:lpstr>Zalecenia dla trenera podczas tworzenia prezentacji</vt:lpstr>
      <vt:lpstr>Identyfikacja Wizualna</vt:lpstr>
      <vt:lpstr>Wskazówki odnośnie fontu w prezentacji</vt:lpstr>
      <vt:lpstr>Kolorystyka</vt:lpstr>
      <vt:lpstr>Python w analizie danych</vt:lpstr>
      <vt:lpstr>Prezentacja programu PowerPoint</vt:lpstr>
      <vt:lpstr>Agenda</vt:lpstr>
      <vt:lpstr>Szkolenia zdalne - Reakcje</vt:lpstr>
      <vt:lpstr>Wprowadzenie</vt:lpstr>
      <vt:lpstr>Wprowadzenie</vt:lpstr>
      <vt:lpstr>Wprowadzenie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Omówienie środowiska pracy - Jupyter Notebook</vt:lpstr>
      <vt:lpstr>Omówienie środowiska pracy - Jupyter Notebook</vt:lpstr>
      <vt:lpstr>Omówienie środowiska pracy - Jupyter Notebook</vt:lpstr>
      <vt:lpstr>Omówienie środowiska pracy - Jupyter Notebook</vt:lpstr>
      <vt:lpstr>Podstawy statystyki – podstawowe pojęcia statystyczne</vt:lpstr>
      <vt:lpstr>Omówienie środowiska pracy - Jupyter Notebook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Python - Wybrane Elementy</vt:lpstr>
      <vt:lpstr>Podstawy statystyki – podstawowe miary rozkładu</vt:lpstr>
      <vt:lpstr>Python - Wybrane Elementy</vt:lpstr>
      <vt:lpstr>Podstawy statystyki – podstawowe miary rozkładu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Python - Wybrane Elementy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Python - Wybrane Elementy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Python - Wybrane Elementy</vt:lpstr>
      <vt:lpstr>Ankieta</vt:lpstr>
      <vt:lpstr>Dziękujemy  za udział w szkoleniu</vt:lpstr>
      <vt:lpstr>Centrum Szkoleniowe Comarch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Agnieszka</dc:creator>
  <cp:lastModifiedBy>Paweł Goleń</cp:lastModifiedBy>
  <cp:revision>116</cp:revision>
  <dcterms:created xsi:type="dcterms:W3CDTF">2023-01-16T07:56:28Z</dcterms:created>
  <dcterms:modified xsi:type="dcterms:W3CDTF">2024-11-20T19:26:09Z</dcterms:modified>
</cp:coreProperties>
</file>